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3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14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32" r:id="rId2"/>
  </p:sldMasterIdLst>
  <p:notesMasterIdLst>
    <p:notesMasterId r:id="rId67"/>
  </p:notesMasterIdLst>
  <p:sldIdLst>
    <p:sldId id="322" r:id="rId3"/>
    <p:sldId id="876" r:id="rId4"/>
    <p:sldId id="925" r:id="rId5"/>
    <p:sldId id="305" r:id="rId6"/>
    <p:sldId id="759" r:id="rId7"/>
    <p:sldId id="926" r:id="rId8"/>
    <p:sldId id="1059" r:id="rId9"/>
    <p:sldId id="1060" r:id="rId10"/>
    <p:sldId id="1061" r:id="rId11"/>
    <p:sldId id="1062" r:id="rId12"/>
    <p:sldId id="1063" r:id="rId13"/>
    <p:sldId id="1138" r:id="rId14"/>
    <p:sldId id="1064" r:id="rId15"/>
    <p:sldId id="1065" r:id="rId16"/>
    <p:sldId id="1067" r:id="rId17"/>
    <p:sldId id="1068" r:id="rId18"/>
    <p:sldId id="1069" r:id="rId19"/>
    <p:sldId id="927" r:id="rId20"/>
    <p:sldId id="788" r:id="rId21"/>
    <p:sldId id="1070" r:id="rId22"/>
    <p:sldId id="1071" r:id="rId23"/>
    <p:sldId id="886" r:id="rId24"/>
    <p:sldId id="936" r:id="rId25"/>
    <p:sldId id="1072" r:id="rId26"/>
    <p:sldId id="1074" r:id="rId27"/>
    <p:sldId id="1075" r:id="rId28"/>
    <p:sldId id="1076" r:id="rId29"/>
    <p:sldId id="942" r:id="rId30"/>
    <p:sldId id="957" r:id="rId31"/>
    <p:sldId id="1078" r:id="rId32"/>
    <p:sldId id="1080" r:id="rId33"/>
    <p:sldId id="1079" r:id="rId34"/>
    <p:sldId id="952" r:id="rId35"/>
    <p:sldId id="966" r:id="rId36"/>
    <p:sldId id="1082" r:id="rId37"/>
    <p:sldId id="1083" r:id="rId38"/>
    <p:sldId id="1085" r:id="rId39"/>
    <p:sldId id="1086" r:id="rId40"/>
    <p:sldId id="980" r:id="rId41"/>
    <p:sldId id="981" r:id="rId42"/>
    <p:sldId id="1088" r:id="rId43"/>
    <p:sldId id="1090" r:id="rId44"/>
    <p:sldId id="1091" r:id="rId45"/>
    <p:sldId id="1092" r:id="rId46"/>
    <p:sldId id="995" r:id="rId47"/>
    <p:sldId id="996" r:id="rId48"/>
    <p:sldId id="1095" r:id="rId49"/>
    <p:sldId id="1096" r:id="rId50"/>
    <p:sldId id="1097" r:id="rId51"/>
    <p:sldId id="1102" r:id="rId52"/>
    <p:sldId id="1098" r:id="rId53"/>
    <p:sldId id="1099" r:id="rId54"/>
    <p:sldId id="1100" r:id="rId55"/>
    <p:sldId id="1105" r:id="rId56"/>
    <p:sldId id="1101" r:id="rId57"/>
    <p:sldId id="1128" r:id="rId58"/>
    <p:sldId id="1127" r:id="rId59"/>
    <p:sldId id="1129" r:id="rId60"/>
    <p:sldId id="1133" r:id="rId61"/>
    <p:sldId id="1134" r:id="rId62"/>
    <p:sldId id="309" r:id="rId63"/>
    <p:sldId id="308" r:id="rId64"/>
    <p:sldId id="310" r:id="rId65"/>
    <p:sldId id="1121" r:id="rId66"/>
  </p:sldIdLst>
  <p:sldSz cx="9144000" cy="5143500" type="screen16x9"/>
  <p:notesSz cx="6858000" cy="9144000"/>
  <p:custDataLst>
    <p:tags r:id="rId6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Sue Livingston -X (suliving - UNICON INC at Cisco)" initials="SL-(-UIaC" lastIdx="34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13" autoAdjust="0"/>
    <p:restoredTop sz="83941" autoAdjust="0"/>
  </p:normalViewPr>
  <p:slideViewPr>
    <p:cSldViewPr snapToGrid="0" showGuides="1">
      <p:cViewPr varScale="1">
        <p:scale>
          <a:sx n="75" d="100"/>
          <a:sy n="75" d="100"/>
        </p:scale>
        <p:origin x="536" y="3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Networks v7.0 (ITN)</a:t>
            </a:r>
          </a:p>
          <a:p>
            <a:pPr>
              <a:buFontTx/>
              <a:buNone/>
            </a:pPr>
            <a:r>
              <a:rPr lang="en-US" sz="1200" b="0" dirty="0"/>
              <a:t>Module 3: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11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i="0" dirty="0">
                <a:solidFill>
                  <a:srgbClr val="58585B"/>
                </a:solidFill>
                <a:effectLst/>
                <a:latin typeface="CiscoSans"/>
              </a:rPr>
              <a:t>Messages sent across the network are first converted into bits by the sending host. Each bit is encoded into a pattern of voltages on copper wires, infrared light in optical fibers, or microwaves for wireless systems. The destination host receives and decodes the signals to interpret the message.</a:t>
            </a:r>
            <a:endParaRPr lang="en-US" sz="1200" b="0" dirty="0"/>
          </a:p>
          <a:p>
            <a:pPr>
              <a:buFontTx/>
              <a:buNone/>
            </a:pPr>
            <a:endParaRPr lang="en-US" sz="1200" b="0" dirty="0"/>
          </a:p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3.1.6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Message Encoding</a:t>
            </a: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12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8585B"/>
                </a:solidFill>
                <a:effectLst/>
                <a:latin typeface="CiscoSans"/>
              </a:rPr>
              <a:t>Messages sent across the network are first converted into bits by the sending host. Each bit is encoded into a pattern of voltages on copper wires, infrared light in optical fibers, or microwaves for wireless systems. The destination host receives and decodes the signals to interpret the message.</a:t>
            </a:r>
            <a:endParaRPr lang="en-US" sz="1200" b="0" dirty="0"/>
          </a:p>
          <a:p>
            <a:pPr>
              <a:buFontTx/>
              <a:buNone/>
            </a:pPr>
            <a:endParaRPr lang="en-US" sz="1200" b="0" dirty="0"/>
          </a:p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3.1.8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Message Size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98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13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3.1.7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Message Formatting and Encapsulation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14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lang="en-US" sz="1200" b="0" dirty="0"/>
          </a:p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3.1.8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Message Size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15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3.1.9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Message Timing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16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3.1.10</a:t>
            </a:r>
            <a:r>
              <a:rPr lang="en-US" baseline="0" dirty="0">
                <a:latin typeface="Arial" charset="0"/>
              </a:rPr>
              <a:t>  </a:t>
            </a:r>
            <a:r>
              <a:rPr lang="en-US" sz="1200" b="0" dirty="0"/>
              <a:t>– </a:t>
            </a:r>
            <a:r>
              <a:rPr lang="en-US" altLang="en-US" dirty="0"/>
              <a:t>Message Delivery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17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3.1.11</a:t>
            </a:r>
            <a:r>
              <a:rPr lang="en-US" baseline="0" dirty="0">
                <a:latin typeface="Arial" charset="0"/>
              </a:rPr>
              <a:t>  </a:t>
            </a:r>
            <a:r>
              <a:rPr lang="en-US" sz="1200" b="0" dirty="0"/>
              <a:t>– </a:t>
            </a:r>
            <a:r>
              <a:rPr lang="en-US" altLang="en-US" dirty="0"/>
              <a:t>A Note About the Node Icon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3.1.12 </a:t>
            </a:r>
            <a:r>
              <a:rPr lang="en-US" sz="1200" dirty="0">
                <a:effectLst/>
              </a:rPr>
              <a:t>– Check Your Understanding – The Rules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3.2 – Protocols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19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3.2 – Protocols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</a:t>
            </a:r>
            <a:r>
              <a:rPr lang="en-US" altLang="en-US" dirty="0"/>
              <a:t>Network Protocol Overview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20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3.2 – Protocols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Network Protocol Functions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3.0 – Introduction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3.0.2 –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I learn to do in this module?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924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21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3.2 – Protocols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3.2.3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Protocol Interaction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>
                <a:effectLst/>
              </a:rPr>
              <a:t>– Check Your Understanding - </a:t>
            </a:r>
            <a:r>
              <a:rPr lang="en-US" sz="1200" b="0" dirty="0"/>
              <a:t>Protocols</a:t>
            </a:r>
            <a:r>
              <a:rPr lang="en-US" sz="1200" b="0" baseline="0" dirty="0"/>
              <a:t> 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3.3 – Protocol</a:t>
            </a:r>
            <a:r>
              <a:rPr lang="en-US" sz="1200" b="0" baseline="0" dirty="0"/>
              <a:t> Suites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3.3 – Protocol</a:t>
            </a:r>
            <a:r>
              <a:rPr lang="en-US" sz="1200" b="0" baseline="0" dirty="0"/>
              <a:t> Suites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3.3.1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Network Protocol Suites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Rules in driving, now all set together under one booklet, we can think of that as the protocol suite</a:t>
            </a:r>
          </a:p>
          <a:p>
            <a:pPr>
              <a:buFontTx/>
              <a:buNone/>
            </a:pPr>
            <a:endParaRPr lang="en-US" sz="1200" b="0" dirty="0"/>
          </a:p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3.3 – Protocol</a:t>
            </a:r>
            <a:r>
              <a:rPr lang="en-US" sz="1200" b="0" baseline="0" dirty="0"/>
              <a:t> Suites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Evolution of Protocol Suites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3.3 – Protocol</a:t>
            </a:r>
            <a:r>
              <a:rPr lang="en-US" sz="1200" b="0" baseline="0" dirty="0"/>
              <a:t> Suites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3.3.3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TCP/IP Protocol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3.3 – Protocol</a:t>
            </a:r>
            <a:r>
              <a:rPr lang="en-US" sz="1200" b="0" baseline="0" dirty="0"/>
              <a:t> Suites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TCP/IP Protocol Suite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Each layer is related to each other as they take upper level data and add extra information: encapsulation</a:t>
            </a:r>
          </a:p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3.3 – Protocol</a:t>
            </a:r>
            <a:r>
              <a:rPr lang="en-US" sz="1200" b="0" baseline="0" dirty="0"/>
              <a:t> Suites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altLang="en-US" dirty="0"/>
              <a:t>TCP/IP Communication Process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3.3.6 </a:t>
            </a:r>
            <a:r>
              <a:rPr lang="en-US" sz="1200" dirty="0">
                <a:effectLst/>
              </a:rPr>
              <a:t>– Check Your Understanding –</a:t>
            </a:r>
            <a:r>
              <a:rPr lang="en-US" sz="1200" baseline="0" dirty="0">
                <a:effectLst/>
              </a:rPr>
              <a:t> </a:t>
            </a:r>
            <a:r>
              <a:rPr lang="en-US" sz="1200" b="0" dirty="0"/>
              <a:t>Protocol</a:t>
            </a:r>
            <a:r>
              <a:rPr lang="en-US" sz="1200" b="0" baseline="0" dirty="0"/>
              <a:t> Suites</a:t>
            </a:r>
            <a:endParaRPr lang="en-GB" b="0" dirty="0"/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3.4 – Standards</a:t>
            </a:r>
            <a:r>
              <a:rPr lang="en-US" sz="1200" b="0" baseline="0" dirty="0"/>
              <a:t> Organizations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3.4 – Standards</a:t>
            </a:r>
            <a:r>
              <a:rPr lang="en-US" sz="1200" b="0" baseline="0" dirty="0"/>
              <a:t> Organizations</a:t>
            </a:r>
            <a:endParaRPr lang="en-GB" b="0" dirty="0"/>
          </a:p>
          <a:p>
            <a:r>
              <a:rPr lang="en-US" dirty="0"/>
              <a:t>3.4.1</a:t>
            </a:r>
            <a:r>
              <a:rPr lang="en-US" baseline="0" dirty="0"/>
              <a:t> – Open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40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3.4 – Standards</a:t>
            </a:r>
            <a:r>
              <a:rPr lang="en-US" sz="1200" b="0" baseline="0" dirty="0"/>
              <a:t> Organizations</a:t>
            </a:r>
            <a:endParaRPr lang="en-GB" b="0" dirty="0"/>
          </a:p>
          <a:p>
            <a:r>
              <a:rPr lang="en-US" dirty="0"/>
              <a:t>3.4.2</a:t>
            </a:r>
            <a:r>
              <a:rPr lang="en-US" baseline="0" dirty="0"/>
              <a:t> – Internet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4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51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3.4 – Standards</a:t>
            </a:r>
            <a:r>
              <a:rPr lang="en-US" sz="1200" b="0" baseline="0" dirty="0"/>
              <a:t> Organizations</a:t>
            </a:r>
            <a:endParaRPr lang="en-GB" b="0" dirty="0"/>
          </a:p>
          <a:p>
            <a:r>
              <a:rPr lang="en-US" dirty="0"/>
              <a:t>3.4.2</a:t>
            </a:r>
            <a:r>
              <a:rPr lang="en-US" baseline="0" dirty="0"/>
              <a:t> – Internet Standards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40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3.4 – Standards</a:t>
            </a:r>
            <a:r>
              <a:rPr lang="en-US" sz="1200" b="0" baseline="0" dirty="0"/>
              <a:t> Organizations</a:t>
            </a:r>
            <a:endParaRPr lang="en-GB" b="0" dirty="0"/>
          </a:p>
          <a:p>
            <a:r>
              <a:rPr lang="en-US" dirty="0"/>
              <a:t>3.4.3</a:t>
            </a:r>
            <a:r>
              <a:rPr lang="en-US" baseline="0" dirty="0"/>
              <a:t> – </a:t>
            </a:r>
            <a:r>
              <a:rPr lang="en-US" altLang="en-US" dirty="0"/>
              <a:t>Electronic and Communications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40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3.5 – Reference Models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3.5 – Reference Models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3.5.1 – </a:t>
            </a:r>
            <a:r>
              <a:rPr lang="en-US" altLang="en-US" dirty="0"/>
              <a:t>The Benefits of Using a Layered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74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3.5 – Reference Models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3.5.1 – </a:t>
            </a:r>
            <a:r>
              <a:rPr lang="en-US" altLang="en-US" dirty="0"/>
              <a:t>The Benefits of Using a Layered Model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74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3.5 – Reference Models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3.5.2 – </a:t>
            </a:r>
            <a:r>
              <a:rPr lang="en-US" altLang="en-US" sz="1200" dirty="0"/>
              <a:t>The OSI Reference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74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3.5 – Reference Models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3.5.3 – </a:t>
            </a:r>
            <a:r>
              <a:rPr lang="en-US" altLang="en-US" sz="1200" dirty="0"/>
              <a:t>The TCP/IP Reference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741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3.5 – Reference Models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3.5.4 – </a:t>
            </a:r>
            <a:r>
              <a:rPr lang="en-US" altLang="en-US" dirty="0"/>
              <a:t>OSI and TCP/IP Model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74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3.6 – Data</a:t>
            </a:r>
            <a:r>
              <a:rPr lang="en-US" sz="1200" b="0" baseline="0" dirty="0"/>
              <a:t> Encapsulation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15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3.6 – Data</a:t>
            </a:r>
            <a:r>
              <a:rPr lang="en-US" sz="1200" b="0" baseline="0" dirty="0"/>
              <a:t> Encapsulation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3.6.1 – Segmenting</a:t>
            </a:r>
            <a:r>
              <a:rPr lang="en-US" baseline="0" dirty="0">
                <a:latin typeface="Arial" charset="0"/>
              </a:rPr>
              <a:t> Messages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4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3.6 – Data</a:t>
            </a:r>
            <a:r>
              <a:rPr lang="en-US" sz="1200" b="0" baseline="0" dirty="0"/>
              <a:t> Encapsulation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3.6.2 – Sequencing</a:t>
            </a:r>
            <a:r>
              <a:rPr lang="en-US" baseline="0" dirty="0">
                <a:latin typeface="Arial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45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3.6 – Data</a:t>
            </a:r>
            <a:r>
              <a:rPr lang="en-US" sz="1200" b="0" baseline="0" dirty="0"/>
              <a:t> Encapsulation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3.6.3 – </a:t>
            </a:r>
            <a:r>
              <a:rPr lang="en-US" altLang="en-US" dirty="0"/>
              <a:t>Protocol Data Units</a:t>
            </a:r>
            <a:r>
              <a:rPr lang="en-US" baseline="0" dirty="0">
                <a:latin typeface="Arial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3.6 – Data</a:t>
            </a:r>
            <a:r>
              <a:rPr lang="en-US" sz="1200" b="0" baseline="0" dirty="0"/>
              <a:t> Encapsulation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3.6.4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en-US" dirty="0"/>
              <a:t>Encapsulation Example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/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3.6 – Data</a:t>
            </a:r>
            <a:r>
              <a:rPr lang="en-US" sz="1200" b="0" baseline="0" dirty="0"/>
              <a:t> Encapsulation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3.6.5 – </a:t>
            </a:r>
            <a:r>
              <a:rPr lang="en-US" altLang="en-US" dirty="0"/>
              <a:t>De-encapsulation Example</a:t>
            </a:r>
          </a:p>
          <a:p>
            <a:pPr>
              <a:buFontTx/>
              <a:buNone/>
            </a:pPr>
            <a:r>
              <a:rPr lang="en-US" dirty="0"/>
              <a:t>3.6.6 </a:t>
            </a:r>
            <a:r>
              <a:rPr lang="en-US" sz="1200" dirty="0">
                <a:effectLst/>
              </a:rPr>
              <a:t>– Check Your Understanding –</a:t>
            </a:r>
            <a:r>
              <a:rPr lang="en-US" sz="1200" baseline="0" dirty="0">
                <a:effectLst/>
              </a:rPr>
              <a:t> </a:t>
            </a:r>
            <a:r>
              <a:rPr lang="en-US" sz="1200" b="0" dirty="0"/>
              <a:t>Data</a:t>
            </a:r>
            <a:r>
              <a:rPr lang="en-US" sz="1200" b="0" baseline="0" dirty="0"/>
              <a:t> Encapsulation</a:t>
            </a:r>
            <a:endParaRPr lang="en-GB" b="0" dirty="0"/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buFontTx/>
              <a:buNone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175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3.7.1 – Addresses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006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IP : Home address (Global)</a:t>
            </a:r>
            <a:br>
              <a:rPr lang="en-US" sz="1200" b="1" dirty="0"/>
            </a:br>
            <a:endParaRPr lang="en-US" sz="1200" b="0" dirty="0"/>
          </a:p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3.7.2 – </a:t>
            </a:r>
            <a:r>
              <a:rPr lang="en-US" altLang="en-US" dirty="0"/>
              <a:t>Layer 3 Logical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00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3.7.2 – </a:t>
            </a:r>
            <a:r>
              <a:rPr lang="en-US" altLang="en-US" dirty="0"/>
              <a:t>Layer 3 Logical Address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00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3.7.3 – </a:t>
            </a:r>
            <a:r>
              <a:rPr lang="en-US" altLang="en-US" dirty="0"/>
              <a:t>Devices on the Same Network-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006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1" dirty="0"/>
              <a:t>IP : Home address (Global)</a:t>
            </a:r>
            <a:br>
              <a:rPr lang="en-US" sz="1200" b="1" dirty="0"/>
            </a:br>
            <a:r>
              <a:rPr lang="en-US" sz="1200" b="1" dirty="0"/>
              <a:t>MAC: Person Name (At Home)</a:t>
            </a:r>
          </a:p>
          <a:p>
            <a:pPr>
              <a:buFontTx/>
              <a:buNone/>
            </a:pPr>
            <a:endParaRPr lang="en-US" sz="1200" b="0" dirty="0"/>
          </a:p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3.7.4 – </a:t>
            </a:r>
            <a:r>
              <a:rPr lang="en-US" altLang="en-US" dirty="0"/>
              <a:t>Role of the Data Link Layer Addresses: Same IP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0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6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latin typeface="Arial" charset="0"/>
              </a:rPr>
              <a:t>3.1.2</a:t>
            </a:r>
            <a:r>
              <a:rPr lang="en-US" baseline="0">
                <a:latin typeface="Arial" charset="0"/>
              </a:rPr>
              <a:t> </a:t>
            </a:r>
            <a:r>
              <a:rPr lang="en-US" sz="1200" b="0"/>
              <a:t>–</a:t>
            </a:r>
            <a:r>
              <a:rPr lang="en-US" altLang="en-US"/>
              <a:t>Communications </a:t>
            </a:r>
            <a:r>
              <a:rPr lang="en-US" altLang="en-US" dirty="0"/>
              <a:t>Fundamentals</a:t>
            </a: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3.7.5 – </a:t>
            </a:r>
            <a:r>
              <a:rPr lang="en-US" altLang="en-US" dirty="0"/>
              <a:t>Devices on a Remote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459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3.7.6 – </a:t>
            </a:r>
            <a:r>
              <a:rPr lang="en-US" altLang="en-US" dirty="0"/>
              <a:t>Role of the Network Layer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38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When Packet is to different network, the IP address will always remain the same</a:t>
            </a:r>
          </a:p>
          <a:p>
            <a:pPr>
              <a:buFontTx/>
              <a:buNone/>
            </a:pPr>
            <a:r>
              <a:rPr lang="en-US" sz="1200" b="0" dirty="0"/>
              <a:t>But the MAC address source and destination changes from one hop to another hop (Parcel from Japan to Malaysia, hub by hub)</a:t>
            </a:r>
          </a:p>
          <a:p>
            <a:pPr>
              <a:buFontTx/>
              <a:buNone/>
            </a:pPr>
            <a:endParaRPr lang="en-US" sz="1200" b="0"/>
          </a:p>
          <a:p>
            <a:pPr>
              <a:buFontTx/>
              <a:buNone/>
            </a:pPr>
            <a:r>
              <a:rPr lang="en-US" sz="1200" b="0"/>
              <a:t>3 </a:t>
            </a:r>
            <a:r>
              <a:rPr lang="en-US" sz="1200" b="0" dirty="0"/>
              <a:t>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3.7.7 – </a:t>
            </a:r>
            <a:r>
              <a:rPr lang="en-US" altLang="en-US" dirty="0"/>
              <a:t>Role of the Data Link Layer Addresses: Different IP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976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sz="1200" b="0" dirty="0"/>
          </a:p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3.7.7 – </a:t>
            </a:r>
            <a:r>
              <a:rPr lang="en-US" altLang="en-US" dirty="0"/>
              <a:t>Role of the Data Link Layer Addresses: Different IP Networks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9769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3.7.8 – </a:t>
            </a:r>
            <a:r>
              <a:rPr lang="en-US" altLang="en-US" dirty="0"/>
              <a:t>Data Link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968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3.7.8 – </a:t>
            </a:r>
            <a:r>
              <a:rPr lang="en-US" altLang="en-US" dirty="0"/>
              <a:t>Data Link Addresses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96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3.7.8 – </a:t>
            </a:r>
            <a:r>
              <a:rPr lang="en-US" altLang="en-US" dirty="0"/>
              <a:t>Data Link Addresses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968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3.7 – Data</a:t>
            </a:r>
            <a:r>
              <a:rPr lang="en-US" sz="1200" b="0" baseline="0" dirty="0"/>
              <a:t>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3.7.8 – </a:t>
            </a:r>
            <a:r>
              <a:rPr lang="en-US" altLang="en-US" dirty="0"/>
              <a:t>Data Link Addresses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96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4-Physical Layer</a:t>
            </a:r>
          </a:p>
          <a:p>
            <a:r>
              <a:rPr lang="en-US" dirty="0"/>
              <a:t>4.8 - Summary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680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1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7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Communications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8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3.1.4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Rules Establishment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9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3.1.4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Rules Establishment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10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 and Models</a:t>
            </a:r>
          </a:p>
          <a:p>
            <a:pPr>
              <a:buFontTx/>
              <a:buNone/>
            </a:pPr>
            <a:r>
              <a:rPr lang="en-US" sz="1200" b="0" dirty="0"/>
              <a:t>3.1 – The Rules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3.1.5</a:t>
            </a:r>
            <a:r>
              <a:rPr lang="en-US" baseline="0" dirty="0">
                <a:latin typeface="Arial" charset="0"/>
              </a:rPr>
              <a:t> </a:t>
            </a:r>
            <a:r>
              <a:rPr lang="en-US" sz="1200" b="0" dirty="0"/>
              <a:t>– </a:t>
            </a:r>
            <a:r>
              <a:rPr lang="en-US" altLang="en-US" dirty="0"/>
              <a:t>Network Protocol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1650207"/>
            <a:ext cx="6754812" cy="1102519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2909888"/>
            <a:ext cx="5185325" cy="131445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8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11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65314"/>
            <a:ext cx="9144000" cy="496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95252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62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08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4659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16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95252"/>
            <a:ext cx="7011987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011987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81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27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33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1519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30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0682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478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02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6761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233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390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35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870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24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4631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625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2106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6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9699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575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213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50525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667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24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4346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2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0609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70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8751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143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7405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1045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9092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4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4876799"/>
            <a:ext cx="9144000" cy="2667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272778"/>
            <a:ext cx="8810625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4941278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4941278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4929357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723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  <p:sldLayoutId id="2147484066" r:id="rId34"/>
    <p:sldLayoutId id="2147484067" r:id="rId35"/>
    <p:sldLayoutId id="2147484068" r:id="rId36"/>
    <p:sldLayoutId id="2147484069" r:id="rId37"/>
    <p:sldLayoutId id="2147484070" r:id="rId38"/>
    <p:sldLayoutId id="2147484071" r:id="rId39"/>
    <p:sldLayoutId id="2147484072" r:id="rId40"/>
    <p:sldLayoutId id="2147484073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aKvGnnuYmk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077686" y="3221497"/>
            <a:ext cx="6607629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2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Protocols and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11" y="2207011"/>
            <a:ext cx="8043182" cy="533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 to Networking </a:t>
            </a:r>
          </a:p>
          <a:p>
            <a:pPr marL="0" indent="0">
              <a:buNone/>
            </a:pPr>
            <a:r>
              <a:rPr lang="en-US" dirty="0"/>
              <a:t>CT043-3-1 &amp; Version VE1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Network Protocol Requirements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0858" y="858445"/>
            <a:ext cx="8853286" cy="306041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Common computer protocols </a:t>
            </a:r>
            <a:r>
              <a:rPr lang="en-US" sz="1800" dirty="0"/>
              <a:t>must be in agreement and include the following </a:t>
            </a:r>
            <a:r>
              <a:rPr lang="en-US" sz="1800" b="1" dirty="0"/>
              <a:t>requirements</a:t>
            </a:r>
            <a:r>
              <a:rPr lang="en-US" sz="1800" dirty="0"/>
              <a:t>: </a:t>
            </a:r>
          </a:p>
          <a:p>
            <a:pPr lvl="1"/>
            <a:r>
              <a:rPr lang="en-US" sz="1800" dirty="0"/>
              <a:t>Message </a:t>
            </a:r>
            <a:r>
              <a:rPr lang="en-US" sz="1800" b="1" dirty="0"/>
              <a:t>encoding</a:t>
            </a:r>
          </a:p>
          <a:p>
            <a:pPr lvl="1"/>
            <a:r>
              <a:rPr lang="en-US" sz="1800" dirty="0"/>
              <a:t>Message </a:t>
            </a:r>
            <a:r>
              <a:rPr lang="en-US" sz="1800" b="1" dirty="0"/>
              <a:t>formatting</a:t>
            </a:r>
            <a:r>
              <a:rPr lang="en-US" sz="1800" dirty="0"/>
              <a:t> and </a:t>
            </a:r>
            <a:r>
              <a:rPr lang="en-US" sz="1800" b="1" dirty="0"/>
              <a:t>encapsulation</a:t>
            </a:r>
          </a:p>
          <a:p>
            <a:pPr lvl="1"/>
            <a:r>
              <a:rPr lang="en-US" sz="1800" dirty="0"/>
              <a:t>Message </a:t>
            </a:r>
            <a:r>
              <a:rPr lang="en-US" sz="1800" b="1" dirty="0"/>
              <a:t>size</a:t>
            </a:r>
          </a:p>
          <a:p>
            <a:pPr lvl="1"/>
            <a:r>
              <a:rPr lang="en-US" sz="1800" dirty="0"/>
              <a:t>Message </a:t>
            </a:r>
            <a:r>
              <a:rPr lang="en-US" sz="1800" b="1" dirty="0"/>
              <a:t>timing</a:t>
            </a:r>
          </a:p>
          <a:p>
            <a:pPr lvl="1"/>
            <a:r>
              <a:rPr lang="en-US" sz="1800" dirty="0"/>
              <a:t>Message </a:t>
            </a:r>
            <a:r>
              <a:rPr lang="en-US" sz="1800" b="1" dirty="0"/>
              <a:t>delivery options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1573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Message Encoding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894073"/>
            <a:ext cx="8853286" cy="106807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Encoding is the process of </a:t>
            </a:r>
            <a:r>
              <a:rPr lang="en-US" sz="1800" b="1" dirty="0"/>
              <a:t>converting information into another acceptable form </a:t>
            </a:r>
            <a:r>
              <a:rPr lang="en-US" sz="1800" dirty="0"/>
              <a:t>for transmission.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Decoding reverses </a:t>
            </a:r>
            <a:r>
              <a:rPr lang="en-US" sz="1800" dirty="0"/>
              <a:t>this process to interpret the information.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1" y="2089750"/>
            <a:ext cx="4263365" cy="232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67" y="2089750"/>
            <a:ext cx="4344573" cy="24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69625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894073"/>
            <a:ext cx="8853286" cy="129758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Encoding</a:t>
            </a:r>
            <a:r>
              <a:rPr lang="en-US" sz="1600" dirty="0"/>
              <a:t> between hosts must be in an appropriate format for the medium.</a:t>
            </a:r>
          </a:p>
          <a:p>
            <a:pPr lvl="1"/>
            <a:r>
              <a:rPr lang="en-US" sz="1600" dirty="0"/>
              <a:t>Messages sent across the network are </a:t>
            </a:r>
            <a:r>
              <a:rPr lang="en-US" sz="1600" b="1" dirty="0"/>
              <a:t>converted to bits</a:t>
            </a:r>
          </a:p>
          <a:p>
            <a:pPr lvl="1"/>
            <a:r>
              <a:rPr lang="en-US" sz="1600" dirty="0"/>
              <a:t>The bits are encoded into a pattern of </a:t>
            </a:r>
            <a:r>
              <a:rPr lang="en-US" sz="1600" b="1" dirty="0"/>
              <a:t>light, sound, or electrical impulses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The destination host </a:t>
            </a:r>
            <a:r>
              <a:rPr lang="en-US" sz="1600" b="1" dirty="0"/>
              <a:t>must decode the </a:t>
            </a:r>
            <a:r>
              <a:rPr lang="en-US" sz="1600" dirty="0"/>
              <a:t>signals to interpret the message.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8" y="2424227"/>
            <a:ext cx="2867706" cy="179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361" y="2424227"/>
            <a:ext cx="2719055" cy="175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C03D330-3C1E-4941-8CE5-AD2C7E23E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1" y="1937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MY" altLang="en-US" sz="1600"/>
              <a:t>The Rules</a:t>
            </a:r>
            <a:br>
              <a:rPr lang="en-MY" altLang="en-US"/>
            </a:br>
            <a:r>
              <a:rPr lang="en-MY" altLang="en-US"/>
              <a:t>Message Encoding</a:t>
            </a:r>
            <a:endParaRPr lang="en-MY" altLang="en-US" dirty="0"/>
          </a:p>
        </p:txBody>
      </p:sp>
    </p:spTree>
    <p:extLst>
      <p:ext uri="{BB962C8B-B14F-4D97-AF65-F5344CB8AC3E}">
        <p14:creationId xmlns:p14="http://schemas.microsoft.com/office/powerpoint/2010/main" val="167760093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Message Formatting and Encapsulation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894074"/>
            <a:ext cx="8853286" cy="106535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When a message is sent, it must use a </a:t>
            </a:r>
            <a:r>
              <a:rPr lang="en-US" sz="1800" b="1" dirty="0"/>
              <a:t>specific format or structure</a:t>
            </a:r>
            <a:r>
              <a:rPr lang="en-US" sz="180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Message formats depend on the type of message and the channel that is used to deliver the message.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31" y="2054560"/>
            <a:ext cx="2578325" cy="279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4559"/>
            <a:ext cx="4197785" cy="279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05841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Message Size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16887" y="924924"/>
            <a:ext cx="8853286" cy="129758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when a long message is sent from one host to another over a network, it is necessary to break the message into smaller pieces (packets).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8" y="2424227"/>
            <a:ext cx="2867706" cy="179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361" y="2424227"/>
            <a:ext cx="2719055" cy="175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52112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Message Timing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894073"/>
            <a:ext cx="8853286" cy="3953697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Message timing includes the following: </a:t>
            </a:r>
          </a:p>
          <a:p>
            <a:pPr marL="142875" lvl="1" indent="0">
              <a:buNone/>
            </a:pPr>
            <a:r>
              <a:rPr lang="en-US" sz="1600" b="1" dirty="0"/>
              <a:t>Flow Control –</a:t>
            </a:r>
            <a:r>
              <a:rPr lang="en-US" sz="1600" dirty="0"/>
              <a:t> Manages the rate of data transmission and defines </a:t>
            </a:r>
            <a:r>
              <a:rPr lang="en-US" sz="1600" b="1" dirty="0"/>
              <a:t>how much information can be sent and the speed </a:t>
            </a:r>
            <a:r>
              <a:rPr lang="en-US" sz="1600" dirty="0"/>
              <a:t>at which it can be delivered.</a:t>
            </a:r>
          </a:p>
          <a:p>
            <a:pPr marL="142875" lvl="1" indent="0">
              <a:buNone/>
            </a:pPr>
            <a:endParaRPr lang="en-US" sz="1600" dirty="0"/>
          </a:p>
          <a:p>
            <a:pPr marL="142875" lvl="1" indent="0">
              <a:buNone/>
            </a:pPr>
            <a:r>
              <a:rPr lang="en-US" sz="1600" b="1" dirty="0"/>
              <a:t>Response Timeout –</a:t>
            </a:r>
            <a:r>
              <a:rPr lang="en-US" sz="1600" dirty="0"/>
              <a:t> Manages </a:t>
            </a:r>
            <a:r>
              <a:rPr lang="en-US" sz="1600" b="1" dirty="0"/>
              <a:t>how long a device waits </a:t>
            </a:r>
            <a:r>
              <a:rPr lang="en-US" sz="1600" dirty="0"/>
              <a:t>when it does </a:t>
            </a:r>
            <a:r>
              <a:rPr lang="en-US" sz="1600" b="1" dirty="0"/>
              <a:t>not hear a reply </a:t>
            </a:r>
            <a:r>
              <a:rPr lang="en-US" sz="1600" dirty="0"/>
              <a:t>from the destination.</a:t>
            </a:r>
          </a:p>
          <a:p>
            <a:pPr marL="142875" lvl="1" indent="0">
              <a:buNone/>
            </a:pPr>
            <a:r>
              <a:rPr lang="en-US" sz="1600" b="1" dirty="0"/>
              <a:t>Access method -</a:t>
            </a:r>
            <a:r>
              <a:rPr lang="en-US" sz="1600" dirty="0"/>
              <a:t> Determines when someone can send a message. </a:t>
            </a:r>
          </a:p>
          <a:p>
            <a:pPr lvl="2"/>
            <a:r>
              <a:rPr lang="en-US" sz="1600" dirty="0"/>
              <a:t>There may be various rules governing issues like “</a:t>
            </a:r>
            <a:r>
              <a:rPr lang="en-US" sz="1600" b="1" dirty="0"/>
              <a:t>collisions</a:t>
            </a:r>
            <a:r>
              <a:rPr lang="en-US" sz="1600" dirty="0"/>
              <a:t>”. This is when </a:t>
            </a:r>
            <a:r>
              <a:rPr lang="en-US" sz="1600" b="1" dirty="0"/>
              <a:t>more than one device sends traffic at the </a:t>
            </a:r>
            <a:r>
              <a:rPr lang="en-US" sz="1600" b="1" dirty="0">
                <a:solidFill>
                  <a:srgbClr val="FF0000"/>
                </a:solidFill>
              </a:rPr>
              <a:t>same time </a:t>
            </a:r>
            <a:r>
              <a:rPr lang="en-US" sz="1600" dirty="0"/>
              <a:t>and the messages become </a:t>
            </a:r>
            <a:r>
              <a:rPr lang="en-US" sz="1600" b="1" dirty="0"/>
              <a:t>corrupt</a:t>
            </a:r>
            <a:r>
              <a:rPr lang="en-US" sz="1600" dirty="0"/>
              <a:t>. </a:t>
            </a:r>
          </a:p>
          <a:p>
            <a:pPr lvl="2"/>
            <a:r>
              <a:rPr lang="en-US" sz="1600" dirty="0"/>
              <a:t>Some protocols are proactive and attempt to </a:t>
            </a:r>
            <a:r>
              <a:rPr lang="en-US" sz="1600" b="1" dirty="0"/>
              <a:t>prevent collisions</a:t>
            </a:r>
            <a:r>
              <a:rPr lang="en-US" sz="1600" dirty="0"/>
              <a:t>; other protocols are reactive and </a:t>
            </a:r>
            <a:r>
              <a:rPr lang="en-US" sz="1600" b="1" dirty="0"/>
              <a:t>establish a recovery method </a:t>
            </a:r>
            <a:r>
              <a:rPr lang="en-US" sz="1600" dirty="0"/>
              <a:t>after the collision occurs.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7330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Message Delivery Options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7" y="798944"/>
            <a:ext cx="8853286" cy="225272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Message delivery may one of the following methods: </a:t>
            </a:r>
          </a:p>
          <a:p>
            <a:pPr lvl="1"/>
            <a:r>
              <a:rPr lang="en-US" sz="1600" b="1" dirty="0"/>
              <a:t>Unicast –</a:t>
            </a:r>
            <a:r>
              <a:rPr lang="en-US" sz="1600" dirty="0"/>
              <a:t> one to one communication</a:t>
            </a:r>
          </a:p>
          <a:p>
            <a:pPr lvl="1"/>
            <a:r>
              <a:rPr lang="en-US" sz="1600" b="1" dirty="0"/>
              <a:t>Multicast –</a:t>
            </a:r>
            <a:r>
              <a:rPr lang="en-US" sz="1600" dirty="0"/>
              <a:t> one to many, typically not all</a:t>
            </a:r>
          </a:p>
          <a:p>
            <a:pPr lvl="1"/>
            <a:r>
              <a:rPr lang="en-US" sz="1600" b="1" dirty="0"/>
              <a:t>Broadcast </a:t>
            </a:r>
            <a:r>
              <a:rPr lang="en-US" sz="1600" dirty="0"/>
              <a:t>– one to all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Note: </a:t>
            </a:r>
            <a:r>
              <a:rPr lang="en-US" sz="1600" dirty="0"/>
              <a:t>Broadcasts are used in IPv4 networks, but are not an option for IPv6. Later we will also see “</a:t>
            </a:r>
            <a:r>
              <a:rPr lang="en-US" sz="1600" dirty="0" err="1"/>
              <a:t>Anycast</a:t>
            </a:r>
            <a:r>
              <a:rPr lang="en-US" sz="1600" dirty="0"/>
              <a:t>” as an additional delivery option for IPv6.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9" y="3170930"/>
            <a:ext cx="1802265" cy="134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117" y="3170930"/>
            <a:ext cx="1843139" cy="134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62" y="3170929"/>
            <a:ext cx="1864324" cy="1345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99718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A Note About the Node Icon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894074"/>
            <a:ext cx="8853286" cy="7605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Documents may use the </a:t>
            </a:r>
            <a:r>
              <a:rPr lang="en-US" sz="1600" b="1" dirty="0"/>
              <a:t>node icon </a:t>
            </a:r>
            <a:r>
              <a:rPr lang="en-US" sz="1600" dirty="0"/>
              <a:t>, typically a </a:t>
            </a:r>
            <a:r>
              <a:rPr lang="en-US" sz="1600" b="1" dirty="0"/>
              <a:t>circle</a:t>
            </a:r>
            <a:r>
              <a:rPr lang="en-US" sz="1600" dirty="0"/>
              <a:t>, to represent all devices.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figure illustrates the use of the node icon for delivery options.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43" y="1780722"/>
            <a:ext cx="5543096" cy="277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5709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33744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Protocols</a:t>
            </a:r>
            <a:br>
              <a:rPr lang="en-US" altLang="en-US" dirty="0"/>
            </a:br>
            <a:r>
              <a:rPr lang="en-US" altLang="en-US" dirty="0"/>
              <a:t>Network Protocol Overview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46743" y="798945"/>
            <a:ext cx="2757714" cy="3611129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dirty="0"/>
              <a:t>Network protocols define a common </a:t>
            </a:r>
            <a:r>
              <a:rPr lang="en-US" altLang="en-US" sz="1600" b="1" dirty="0"/>
              <a:t>set of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Can be </a:t>
            </a:r>
            <a:r>
              <a:rPr lang="en-US" altLang="en-US" sz="1600" b="1" dirty="0"/>
              <a:t>implemented</a:t>
            </a:r>
            <a:r>
              <a:rPr lang="en-US" altLang="en-US" sz="1600" dirty="0"/>
              <a:t> on devices in:</a:t>
            </a:r>
          </a:p>
          <a:p>
            <a:pPr lvl="1"/>
            <a:r>
              <a:rPr lang="en-US" altLang="en-US" sz="1600" b="1" dirty="0"/>
              <a:t>Software</a:t>
            </a:r>
          </a:p>
          <a:p>
            <a:pPr lvl="1"/>
            <a:r>
              <a:rPr lang="en-US" altLang="en-US" sz="1600" b="1" dirty="0"/>
              <a:t>Hardware</a:t>
            </a:r>
          </a:p>
          <a:p>
            <a:pPr lvl="1"/>
            <a:r>
              <a:rPr lang="en-US" altLang="en-US" sz="1600" b="1" dirty="0"/>
              <a:t>Both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Protocols have their own:</a:t>
            </a:r>
          </a:p>
          <a:p>
            <a:pPr lvl="1"/>
            <a:r>
              <a:rPr lang="en-US" altLang="en-US" sz="1600" b="1" dirty="0"/>
              <a:t>Function</a:t>
            </a:r>
          </a:p>
          <a:p>
            <a:pPr lvl="1"/>
            <a:r>
              <a:rPr lang="en-US" altLang="en-US" sz="1600" b="1" dirty="0"/>
              <a:t>Format</a:t>
            </a:r>
          </a:p>
          <a:p>
            <a:pPr lvl="1"/>
            <a:r>
              <a:rPr lang="en-US" altLang="en-US" sz="1600" b="1" dirty="0"/>
              <a:t>Rules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525353"/>
              </p:ext>
            </p:extLst>
          </p:nvPr>
        </p:nvGraphicFramePr>
        <p:xfrm>
          <a:off x="3048000" y="957943"/>
          <a:ext cx="5776684" cy="3541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80">
                <a:tc>
                  <a:txBody>
                    <a:bodyPr/>
                    <a:lstStyle/>
                    <a:p>
                      <a:r>
                        <a:rPr lang="en-US" dirty="0"/>
                        <a:t>Protocol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388">
                <a:tc>
                  <a:txBody>
                    <a:bodyPr/>
                    <a:lstStyle/>
                    <a:p>
                      <a:r>
                        <a:rPr lang="en-US" b="1" dirty="0"/>
                        <a:t>Network 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enable two or more devices </a:t>
                      </a:r>
                      <a:r>
                        <a:rPr lang="en-US" dirty="0"/>
                        <a:t>to communicate over one or more 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388">
                <a:tc>
                  <a:txBody>
                    <a:bodyPr/>
                    <a:lstStyle/>
                    <a:p>
                      <a:r>
                        <a:rPr lang="en-US" b="1" dirty="0"/>
                        <a:t>Network</a:t>
                      </a:r>
                      <a:r>
                        <a:rPr lang="en-US" b="1" baseline="0" dirty="0"/>
                        <a:t> Security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secure data </a:t>
                      </a:r>
                      <a:r>
                        <a:rPr lang="en-US" dirty="0"/>
                        <a:t>to provide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authentication</a:t>
                      </a:r>
                      <a:r>
                        <a:rPr lang="en-US" dirty="0"/>
                        <a:t>, data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integrity</a:t>
                      </a:r>
                      <a:r>
                        <a:rPr lang="en-US" dirty="0"/>
                        <a:t>, and data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340">
                <a:tc>
                  <a:txBody>
                    <a:bodyPr/>
                    <a:lstStyle/>
                    <a:p>
                      <a:r>
                        <a:rPr lang="en-US" b="1" dirty="0"/>
                        <a:t>Routing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routers to exchange route information, compare path information, and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 best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388">
                <a:tc>
                  <a:txBody>
                    <a:bodyPr/>
                    <a:lstStyle/>
                    <a:p>
                      <a:r>
                        <a:rPr lang="en-US" b="1" dirty="0"/>
                        <a:t>Service 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the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automatic</a:t>
                      </a:r>
                      <a:r>
                        <a:rPr lang="en-US" dirty="0"/>
                        <a:t>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 of devices or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922330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91366" y="2125682"/>
            <a:ext cx="7237590" cy="1270941"/>
          </a:xfrm>
        </p:spPr>
        <p:txBody>
          <a:bodyPr/>
          <a:lstStyle/>
          <a:p>
            <a:pPr algn="ctr"/>
            <a:r>
              <a:rPr lang="en-US" sz="4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Protocols and Models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4034970" cy="757551"/>
          </a:xfrm>
        </p:spPr>
        <p:txBody>
          <a:bodyPr/>
          <a:lstStyle/>
          <a:p>
            <a:r>
              <a:rPr lang="en-US" altLang="en-US" sz="1600" dirty="0"/>
              <a:t>Protocols</a:t>
            </a:r>
            <a:br>
              <a:rPr lang="en-US" altLang="en-US" dirty="0"/>
            </a:br>
            <a:r>
              <a:rPr lang="en-US" altLang="en-US" dirty="0"/>
              <a:t>Network Protocol Functions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61256" y="856343"/>
            <a:ext cx="3715657" cy="1320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Devices use </a:t>
            </a:r>
            <a:r>
              <a:rPr lang="en-US" sz="1600" b="1" dirty="0"/>
              <a:t>agreed-upon protocols </a:t>
            </a:r>
            <a:r>
              <a:rPr lang="en-US" sz="1600" dirty="0"/>
              <a:t>to communicate</a:t>
            </a:r>
            <a:r>
              <a:rPr lang="en-US" altLang="ja-JP" sz="1600" dirty="0"/>
              <a:t>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1600" dirty="0"/>
              <a:t>Protocols may have one or more functions.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218724"/>
              </p:ext>
            </p:extLst>
          </p:nvPr>
        </p:nvGraphicFramePr>
        <p:xfrm>
          <a:off x="377146" y="2319920"/>
          <a:ext cx="8316911" cy="227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5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32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62">
                <a:tc>
                  <a:txBody>
                    <a:bodyPr/>
                    <a:lstStyle/>
                    <a:p>
                      <a:r>
                        <a:rPr lang="en-US" b="1" dirty="0"/>
                        <a:t>Addressing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Identifies</a:t>
                      </a:r>
                      <a:r>
                        <a:rPr lang="en-US" baseline="0" dirty="0"/>
                        <a:t> sender and receiver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28">
                <a:tc>
                  <a:txBody>
                    <a:bodyPr/>
                    <a:lstStyle/>
                    <a:p>
                      <a:r>
                        <a:rPr lang="en-US" b="1" dirty="0"/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</a:t>
                      </a:r>
                      <a:r>
                        <a:rPr lang="en-US" b="1" dirty="0"/>
                        <a:t>guaranteed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20">
                <a:tc>
                  <a:txBody>
                    <a:bodyPr/>
                    <a:lstStyle/>
                    <a:p>
                      <a:r>
                        <a:rPr lang="en-US" b="1" dirty="0"/>
                        <a:t>Flow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Ensures </a:t>
                      </a:r>
                      <a:r>
                        <a:rPr lang="en-US" b="1" dirty="0"/>
                        <a:t>data flows at an efficient</a:t>
                      </a:r>
                      <a:r>
                        <a:rPr lang="en-US" b="1" baseline="0" dirty="0"/>
                        <a:t> rate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314">
                <a:tc>
                  <a:txBody>
                    <a:bodyPr/>
                    <a:lstStyle/>
                    <a:p>
                      <a:r>
                        <a:rPr lang="en-US" b="1" dirty="0"/>
                        <a:t>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Uniquely </a:t>
                      </a:r>
                      <a:r>
                        <a:rPr lang="en-US" b="1" dirty="0"/>
                        <a:t>labels</a:t>
                      </a:r>
                      <a:r>
                        <a:rPr lang="en-US" dirty="0"/>
                        <a:t> each transmitted segment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867">
                <a:tc>
                  <a:txBody>
                    <a:bodyPr/>
                    <a:lstStyle/>
                    <a:p>
                      <a:r>
                        <a:rPr lang="en-US" b="1" dirty="0"/>
                        <a:t>Error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Determines if data became </a:t>
                      </a:r>
                      <a:r>
                        <a:rPr lang="en-US" b="1" dirty="0"/>
                        <a:t>corrupted</a:t>
                      </a:r>
                      <a:r>
                        <a:rPr lang="en-US" dirty="0"/>
                        <a:t> during 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432">
                <a:tc>
                  <a:txBody>
                    <a:bodyPr/>
                    <a:lstStyle/>
                    <a:p>
                      <a:r>
                        <a:rPr lang="en-US" b="1" dirty="0"/>
                        <a:t>Application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Process-to-process</a:t>
                      </a:r>
                      <a:r>
                        <a:rPr lang="en-US" dirty="0"/>
                        <a:t> communications between network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43" y="0"/>
            <a:ext cx="4491945" cy="217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311268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3"/>
            <a:ext cx="4688113" cy="829464"/>
          </a:xfrm>
        </p:spPr>
        <p:txBody>
          <a:bodyPr/>
          <a:lstStyle/>
          <a:p>
            <a:r>
              <a:rPr lang="en-US" altLang="en-US" sz="1600" dirty="0"/>
              <a:t>Protocols</a:t>
            </a:r>
            <a:br>
              <a:rPr lang="en-US" altLang="en-US" dirty="0"/>
            </a:br>
            <a:r>
              <a:rPr lang="en-US" altLang="en-US" dirty="0"/>
              <a:t>Protocol Interaction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03201" y="986971"/>
            <a:ext cx="4572000" cy="99051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When we use network, we require the </a:t>
            </a:r>
            <a:r>
              <a:rPr lang="en-US" sz="1600" b="1" dirty="0"/>
              <a:t>use of several protocols.</a:t>
            </a:r>
            <a:endParaRPr lang="en-US" altLang="ja-JP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1600" dirty="0"/>
              <a:t>Each protocol has its own function and format.</a:t>
            </a:r>
          </a:p>
          <a:p>
            <a:pPr marL="0" indent="0">
              <a:buNone/>
            </a:pPr>
            <a:endParaRPr lang="en-US" altLang="ja-JP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55380"/>
              </p:ext>
            </p:extLst>
          </p:nvPr>
        </p:nvGraphicFramePr>
        <p:xfrm>
          <a:off x="449717" y="2254251"/>
          <a:ext cx="8316911" cy="240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6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463">
                <a:tc>
                  <a:txBody>
                    <a:bodyPr/>
                    <a:lstStyle/>
                    <a:p>
                      <a:r>
                        <a:rPr lang="en-US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62">
                <a:tc>
                  <a:txBody>
                    <a:bodyPr/>
                    <a:lstStyle/>
                    <a:p>
                      <a:r>
                        <a:rPr lang="en-US" b="1" dirty="0"/>
                        <a:t>Hypertext Transfer Protocol (HTTP)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Governs the way a </a:t>
                      </a:r>
                      <a:r>
                        <a:rPr lang="en-US" b="1" dirty="0"/>
                        <a:t>web server and a web client </a:t>
                      </a:r>
                      <a:r>
                        <a:rPr lang="en-US" dirty="0"/>
                        <a:t>interact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Defines content and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28">
                <a:tc>
                  <a:txBody>
                    <a:bodyPr/>
                    <a:lstStyle/>
                    <a:p>
                      <a:r>
                        <a:rPr lang="en-US" b="1" dirty="0"/>
                        <a:t>Transmission Control Protocol (TCP)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Manages the </a:t>
                      </a:r>
                      <a:r>
                        <a:rPr lang="en-US" b="1" dirty="0"/>
                        <a:t>individual conversations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Provides </a:t>
                      </a:r>
                      <a:r>
                        <a:rPr lang="en-US" b="1" dirty="0"/>
                        <a:t>guaranteed delivery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Manages </a:t>
                      </a:r>
                      <a:r>
                        <a:rPr lang="en-US" b="1" dirty="0"/>
                        <a:t>flow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20">
                <a:tc>
                  <a:txBody>
                    <a:bodyPr/>
                    <a:lstStyle/>
                    <a:p>
                      <a:r>
                        <a:rPr lang="en-US" b="1" dirty="0"/>
                        <a:t>Internet Protocol (IP)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Delivers </a:t>
                      </a:r>
                      <a:r>
                        <a:rPr lang="en-US" b="1" dirty="0"/>
                        <a:t>messages globally </a:t>
                      </a:r>
                      <a:r>
                        <a:rPr lang="en-US" dirty="0"/>
                        <a:t>from the sender to the receiver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314">
                <a:tc>
                  <a:txBody>
                    <a:bodyPr/>
                    <a:lstStyle/>
                    <a:p>
                      <a:r>
                        <a:rPr lang="en-US" b="1" dirty="0"/>
                        <a:t>Ethernet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Delivers messages from </a:t>
                      </a:r>
                      <a:r>
                        <a:rPr lang="en-US" b="1" dirty="0"/>
                        <a:t>one NIC to another NIC </a:t>
                      </a:r>
                      <a:r>
                        <a:rPr lang="en-US" dirty="0"/>
                        <a:t>on the same Ethernet Local Area Network (LAN)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0"/>
            <a:ext cx="3362777" cy="216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414468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Protocol Suites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Protocol Suites</a:t>
            </a:r>
            <a:br>
              <a:rPr lang="en-US" altLang="en-US" dirty="0"/>
            </a:br>
            <a:r>
              <a:rPr lang="en-US" altLang="en-US" dirty="0"/>
              <a:t>Network Protocol Suites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3574" y="867947"/>
            <a:ext cx="4349274" cy="382787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Protocols must be able to work with other protocols.</a:t>
            </a:r>
          </a:p>
          <a:p>
            <a:pPr marL="0" indent="0" algn="just">
              <a:buNone/>
            </a:pPr>
            <a:r>
              <a:rPr lang="en-US" sz="1600" dirty="0"/>
              <a:t>Protocol suite:</a:t>
            </a:r>
          </a:p>
          <a:p>
            <a:pPr lvl="1" algn="just"/>
            <a:r>
              <a:rPr lang="en-US" sz="1600" b="1" dirty="0"/>
              <a:t>A group of inter-related protocols </a:t>
            </a:r>
            <a:r>
              <a:rPr lang="en-US" sz="1600" dirty="0"/>
              <a:t>necessary to perform a communication function</a:t>
            </a:r>
          </a:p>
          <a:p>
            <a:pPr lvl="1" algn="just"/>
            <a:r>
              <a:rPr lang="en-US" sz="1600" b="1" dirty="0"/>
              <a:t>Sets of rules that work together </a:t>
            </a:r>
            <a:r>
              <a:rPr lang="en-US" sz="1600" dirty="0"/>
              <a:t>to help solve a problem</a:t>
            </a:r>
          </a:p>
          <a:p>
            <a:pPr marL="0" indent="0" algn="just">
              <a:buNone/>
            </a:pPr>
            <a:r>
              <a:rPr lang="en-US" sz="1600" dirty="0"/>
              <a:t>The protocols are viewed in </a:t>
            </a:r>
            <a:r>
              <a:rPr lang="en-US" sz="1600" b="1" dirty="0"/>
              <a:t>terms of layers</a:t>
            </a:r>
            <a:r>
              <a:rPr lang="en-US" sz="1600" dirty="0"/>
              <a:t>:</a:t>
            </a:r>
          </a:p>
          <a:p>
            <a:pPr lvl="1" algn="just"/>
            <a:r>
              <a:rPr lang="en-US" sz="1600" dirty="0"/>
              <a:t>Higher Layers</a:t>
            </a:r>
          </a:p>
          <a:p>
            <a:pPr lvl="1" algn="just"/>
            <a:r>
              <a:rPr lang="en-US" sz="1600" dirty="0"/>
              <a:t>Lower Layers- concerned with moving data and provide services to upper layers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9516"/>
            <a:ext cx="4448426" cy="283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10310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Protocol Suites</a:t>
            </a:r>
            <a:br>
              <a:rPr lang="en-US" altLang="en-US" dirty="0"/>
            </a:br>
            <a:r>
              <a:rPr lang="en-US" altLang="en-US" dirty="0"/>
              <a:t>Evolution of Protocol Suites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4427" y="791746"/>
            <a:ext cx="3997630" cy="385645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There are </a:t>
            </a:r>
            <a:r>
              <a:rPr lang="en-US" sz="1600" b="1" dirty="0"/>
              <a:t>several protocol suites</a:t>
            </a:r>
            <a:r>
              <a:rPr lang="en-US" sz="16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1" dirty="0"/>
              <a:t>Internet Protocol Suite or TCP/IP- </a:t>
            </a:r>
            <a:r>
              <a:rPr lang="fr-FR" sz="1400" dirty="0"/>
              <a:t>The</a:t>
            </a:r>
            <a:r>
              <a:rPr lang="fr-FR" sz="1400" b="1" dirty="0"/>
              <a:t> </a:t>
            </a:r>
            <a:r>
              <a:rPr lang="fr-FR" sz="1400" dirty="0" err="1"/>
              <a:t>most</a:t>
            </a:r>
            <a:r>
              <a:rPr lang="fr-FR" sz="1400" dirty="0"/>
              <a:t> </a:t>
            </a:r>
            <a:r>
              <a:rPr lang="fr-FR" sz="1400" dirty="0" err="1"/>
              <a:t>common</a:t>
            </a:r>
            <a:r>
              <a:rPr lang="fr-FR" sz="1400" dirty="0"/>
              <a:t> </a:t>
            </a:r>
            <a:r>
              <a:rPr lang="fr-FR" sz="1400" dirty="0" err="1"/>
              <a:t>protocol</a:t>
            </a:r>
            <a:r>
              <a:rPr lang="fr-FR" sz="1400" dirty="0"/>
              <a:t> suite and m</a:t>
            </a:r>
            <a:r>
              <a:rPr lang="en-US" sz="1400" dirty="0" err="1"/>
              <a:t>aintained</a:t>
            </a:r>
            <a:r>
              <a:rPr lang="en-US" sz="1400" dirty="0"/>
              <a:t> by the Internet Engineering Task Force (IETF)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Open Systems Interconnection (OSI) protocols- </a:t>
            </a:r>
            <a:r>
              <a:rPr lang="en-US" sz="1400" dirty="0"/>
              <a:t>Developed</a:t>
            </a:r>
            <a:r>
              <a:rPr lang="en-US" sz="1400" b="1" dirty="0"/>
              <a:t> </a:t>
            </a:r>
            <a:r>
              <a:rPr lang="en-US" sz="1400" dirty="0"/>
              <a:t>by the International Organization for Standardization (ISO) and the International Telecommunications Union (ITU)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AppleTalk- </a:t>
            </a:r>
            <a:r>
              <a:rPr lang="en-US" sz="1400" dirty="0"/>
              <a:t>Proprietary suite release by Apple Inc.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Novell NetWare- </a:t>
            </a:r>
            <a:r>
              <a:rPr lang="en-US" sz="1400" dirty="0"/>
              <a:t>Proprietary suite developed by Novell Inc.</a:t>
            </a:r>
            <a:endParaRPr lang="en-CA" altLang="en-US" sz="1400" dirty="0"/>
          </a:p>
          <a:p>
            <a:pPr lvl="1"/>
            <a:endParaRPr lang="en-CA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57" y="1093522"/>
            <a:ext cx="5021943" cy="29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63026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Protocol Suites</a:t>
            </a:r>
            <a:br>
              <a:rPr lang="en-US" altLang="en-US" dirty="0"/>
            </a:br>
            <a:r>
              <a:rPr lang="en-US" altLang="en-US" dirty="0"/>
              <a:t>TCP/IP Protocol Example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3574" y="867947"/>
            <a:ext cx="3359855" cy="3733082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/>
              <a:t>TCP/IP protocols </a:t>
            </a:r>
            <a:r>
              <a:rPr lang="en-US" sz="1600" dirty="0"/>
              <a:t>operate at the application, transport, and internet layers.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The most common network access layer LAN protocols are Ethernet and WLAN (wireless LAN).</a:t>
            </a:r>
          </a:p>
          <a:p>
            <a:pPr lvl="1" algn="just"/>
            <a:endParaRPr lang="en-CA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33" y="955448"/>
            <a:ext cx="5388352" cy="323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72515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Protocol Suites</a:t>
            </a:r>
            <a:br>
              <a:rPr lang="en-US" altLang="en-US" dirty="0"/>
            </a:br>
            <a:r>
              <a:rPr lang="en-US" altLang="en-US" dirty="0"/>
              <a:t>TCP/IP Protocol Suite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7116" y="820322"/>
            <a:ext cx="3359855" cy="394217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TCP/IP is the </a:t>
            </a:r>
            <a:r>
              <a:rPr lang="en-US" sz="1400" b="1" dirty="0"/>
              <a:t>protocol suite used by the internet and includes many protocols.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TCP/IP is:</a:t>
            </a:r>
          </a:p>
          <a:p>
            <a:pPr lvl="1" algn="just"/>
            <a:r>
              <a:rPr lang="en-US" dirty="0"/>
              <a:t>An open standard protocol suite that is </a:t>
            </a:r>
            <a:r>
              <a:rPr lang="en-US" b="1" dirty="0"/>
              <a:t>freely available to the public </a:t>
            </a:r>
            <a:r>
              <a:rPr lang="en-US" dirty="0"/>
              <a:t>and can be used by any vendor</a:t>
            </a:r>
          </a:p>
          <a:p>
            <a:pPr lvl="1" algn="just"/>
            <a:r>
              <a:rPr lang="en-US" dirty="0"/>
              <a:t>A standards-based protocol suite that is </a:t>
            </a:r>
            <a:r>
              <a:rPr lang="en-US" sz="1400" dirty="0"/>
              <a:t>endorsed by the networking industry and approved by a standards organization to ensure interoperability </a:t>
            </a:r>
          </a:p>
          <a:p>
            <a:pPr lvl="1" algn="just"/>
            <a:endParaRPr lang="en-CA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890281"/>
            <a:ext cx="5480277" cy="341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04138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Protocol Suites</a:t>
            </a:r>
            <a:br>
              <a:rPr lang="en-US" altLang="en-US" dirty="0"/>
            </a:br>
            <a:r>
              <a:rPr lang="en-US" altLang="en-US" dirty="0"/>
              <a:t>TCP/IP Communication Process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3574" y="867947"/>
            <a:ext cx="4361340" cy="8592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web server </a:t>
            </a:r>
            <a:r>
              <a:rPr lang="en-US" sz="1600" b="1" dirty="0"/>
              <a:t>encapsulating and sending </a:t>
            </a:r>
            <a:r>
              <a:rPr lang="en-US" sz="1600" dirty="0"/>
              <a:t>a web page to a client.</a:t>
            </a:r>
            <a:endParaRPr lang="en-CA" alt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659086" y="867947"/>
            <a:ext cx="4361340" cy="85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client </a:t>
            </a:r>
            <a:r>
              <a:rPr lang="en-US" sz="1600" b="1" dirty="0"/>
              <a:t>de-encapsulating the web </a:t>
            </a:r>
            <a:r>
              <a:rPr lang="en-US" sz="1600" dirty="0"/>
              <a:t>page for the web browser</a:t>
            </a:r>
            <a:endParaRPr lang="en-US" alt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3" y="2017471"/>
            <a:ext cx="4230816" cy="257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79" y="2090057"/>
            <a:ext cx="4286817" cy="242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75253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Standards Organizations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977282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Standards Organizations</a:t>
            </a:r>
            <a:br>
              <a:rPr lang="en-US" altLang="en-US" sz="1600" dirty="0"/>
            </a:br>
            <a:r>
              <a:rPr lang="en-US" altLang="en-US" dirty="0"/>
              <a:t>Open Standards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757551"/>
            <a:ext cx="4401766" cy="395063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Open standards encourage: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interoperability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competition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innovation</a:t>
            </a:r>
          </a:p>
          <a:p>
            <a:pPr marL="0" indent="0">
              <a:buNone/>
            </a:pPr>
            <a:r>
              <a:rPr lang="en-US" sz="1600" dirty="0"/>
              <a:t>Standards organizations 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vendor-neutral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non-profit organizations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established to develop and promote the concept of open standards. </a:t>
            </a:r>
            <a:endParaRPr lang="en-CA" altLang="en-US" sz="1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8" y="832640"/>
            <a:ext cx="4308835" cy="307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8307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12812"/>
          </a:xfrm>
        </p:spPr>
        <p:txBody>
          <a:bodyPr/>
          <a:lstStyle/>
          <a:p>
            <a:pPr eaLnBrk="1" hangingPunct="1"/>
            <a:r>
              <a:rPr lang="en-US" dirty="0"/>
              <a:t>.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01841" y="513350"/>
            <a:ext cx="8769026" cy="889134"/>
          </a:xfrm>
        </p:spPr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sz="2800" b="1" dirty="0"/>
              <a:t>Topic and structure of the Lesson</a:t>
            </a:r>
            <a:endParaRPr lang="en-US" sz="2800" dirty="0"/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444594"/>
              </p:ext>
            </p:extLst>
          </p:nvPr>
        </p:nvGraphicFramePr>
        <p:xfrm>
          <a:off x="487933" y="1531344"/>
          <a:ext cx="8168134" cy="31740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6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1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1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Topic Title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Topic Objective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3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The Rules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Describe the types of rules that are necessary to successfully communicate.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3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Protocols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Explain why protocols are necessary in network communication.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Protocol Suites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Explain the purpose of adhering to a protocol suite.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Standards Organizations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Explain the role of standards organizations in establishing protocols for network interoperability.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Reference Models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Explain how the TCP/IP model and the OSI model are used to facilitate standardization in the communication process.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3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Encapsulation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Explain how data encapsulation allows data to be transported across the network.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3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Access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Explain how local hosts access local resources on a network.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8189466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499429" cy="757551"/>
          </a:xfrm>
        </p:spPr>
        <p:txBody>
          <a:bodyPr/>
          <a:lstStyle/>
          <a:p>
            <a:r>
              <a:rPr lang="en-US" altLang="en-US" sz="1600" dirty="0"/>
              <a:t>Standards Organizations</a:t>
            </a:r>
            <a:br>
              <a:rPr lang="en-US" altLang="en-US" sz="1600" dirty="0"/>
            </a:br>
            <a:r>
              <a:rPr lang="en-US" altLang="en-US" dirty="0"/>
              <a:t>Internet Standards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9429" y="220523"/>
            <a:ext cx="4401766" cy="432244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Internet Society (ISOC)</a:t>
            </a:r>
            <a:r>
              <a:rPr lang="en-US" sz="1800" dirty="0"/>
              <a:t> - Promotes the open development and evolution of internet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Internet Architecture Board (IAB)</a:t>
            </a:r>
            <a:r>
              <a:rPr lang="en-US" sz="1800" dirty="0"/>
              <a:t> - Responsible for management and development of internet standards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Internet Engineering Task Force (IETF) </a:t>
            </a:r>
            <a:r>
              <a:rPr lang="en-US" sz="1800" dirty="0"/>
              <a:t>- Develops, updates, and maintains internet and </a:t>
            </a:r>
            <a:r>
              <a:rPr lang="en-US" sz="1800" b="1" dirty="0">
                <a:solidFill>
                  <a:srgbClr val="FF0000"/>
                </a:solidFill>
              </a:rPr>
              <a:t>TCP/IP </a:t>
            </a:r>
            <a:r>
              <a:rPr lang="en-US" sz="1800" dirty="0"/>
              <a:t>technologies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Internet Research Task Force (IRTF) </a:t>
            </a:r>
            <a:r>
              <a:rPr lang="en-US" sz="1800" dirty="0"/>
              <a:t>- Focused on </a:t>
            </a:r>
            <a:r>
              <a:rPr lang="en-US" sz="1800" b="1" dirty="0">
                <a:solidFill>
                  <a:srgbClr val="FF0000"/>
                </a:solidFill>
              </a:rPr>
              <a:t>long-term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research</a:t>
            </a:r>
            <a:r>
              <a:rPr lang="en-US" sz="1800" dirty="0"/>
              <a:t> related to internet and TCP/IP protocols</a:t>
            </a:r>
            <a:endParaRPr lang="en-CA" altLang="en-US" sz="165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4" y="1006420"/>
            <a:ext cx="4354285" cy="328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4324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55314" cy="757551"/>
          </a:xfrm>
        </p:spPr>
        <p:txBody>
          <a:bodyPr/>
          <a:lstStyle/>
          <a:p>
            <a:r>
              <a:rPr lang="en-US" altLang="en-US" sz="1600" dirty="0"/>
              <a:t>Standards Organizations</a:t>
            </a:r>
            <a:br>
              <a:rPr lang="en-US" altLang="en-US" sz="1600" dirty="0"/>
            </a:br>
            <a:r>
              <a:rPr lang="en-US" altLang="en-US" dirty="0"/>
              <a:t>Internet Standards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48898" y="782410"/>
            <a:ext cx="4247972" cy="3672114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Standards organizations involved with the development and support of TCP/IP</a:t>
            </a:r>
          </a:p>
          <a:p>
            <a:pPr lvl="1" algn="just"/>
            <a:r>
              <a:rPr lang="en-US" sz="1600" b="1" dirty="0"/>
              <a:t>Internet Corporation for Assigned Names and Numbers (ICANN) </a:t>
            </a:r>
            <a:r>
              <a:rPr lang="en-US" sz="1600" dirty="0"/>
              <a:t>-  Coordinates </a:t>
            </a:r>
            <a:r>
              <a:rPr lang="en-US" sz="1600" dirty="0">
                <a:solidFill>
                  <a:srgbClr val="FF0000"/>
                </a:solidFill>
              </a:rPr>
              <a:t>IP address allocation</a:t>
            </a:r>
            <a:r>
              <a:rPr lang="en-US" sz="1600" dirty="0"/>
              <a:t>, the management of domain names, and assignment of other information</a:t>
            </a:r>
          </a:p>
          <a:p>
            <a:pPr lvl="1" algn="just"/>
            <a:r>
              <a:rPr lang="en-US" sz="1600" b="1" dirty="0"/>
              <a:t>Internet Assigned Numbers Authority (IANA) </a:t>
            </a:r>
            <a:r>
              <a:rPr lang="en-US" sz="1600" dirty="0"/>
              <a:t>- Oversees and manages IP address allocation, </a:t>
            </a:r>
            <a:r>
              <a:rPr lang="en-US" sz="1600" dirty="0">
                <a:solidFill>
                  <a:srgbClr val="FF0000"/>
                </a:solidFill>
              </a:rPr>
              <a:t>domain name </a:t>
            </a:r>
            <a:r>
              <a:rPr lang="en-US" sz="1600" dirty="0"/>
              <a:t>management, and protocol identifiers for ICANN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2" y="1277257"/>
            <a:ext cx="4378082" cy="274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21151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Standards Organizations</a:t>
            </a:r>
            <a:br>
              <a:rPr lang="en-US" altLang="en-US" sz="1600" dirty="0"/>
            </a:br>
            <a:r>
              <a:rPr lang="en-US" altLang="en-US" dirty="0"/>
              <a:t>Electronic and Communications Standards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114" y="821051"/>
            <a:ext cx="8785081" cy="3794491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Institute of Electrical and Electronics Engineers </a:t>
            </a:r>
            <a:r>
              <a:rPr lang="en-US" sz="1800" dirty="0"/>
              <a:t>(</a:t>
            </a:r>
            <a:r>
              <a:rPr lang="en-US" sz="1800" b="1" dirty="0"/>
              <a:t>IEEE</a:t>
            </a:r>
            <a:r>
              <a:rPr lang="en-US" sz="1800" dirty="0"/>
              <a:t>, pronounced “I-triple-E”) - dedicated to creating standards in power and energy, healthcare, telecommunications, and </a:t>
            </a:r>
            <a:r>
              <a:rPr lang="en-US" sz="1800" dirty="0">
                <a:solidFill>
                  <a:srgbClr val="FF0000"/>
                </a:solidFill>
              </a:rPr>
              <a:t>networking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Electronic Industries Alliance (EIA) </a:t>
            </a:r>
            <a:r>
              <a:rPr lang="en-US" sz="1800" dirty="0"/>
              <a:t>- develops standards relating to electrical </a:t>
            </a:r>
            <a:r>
              <a:rPr lang="en-US" sz="1800" dirty="0">
                <a:solidFill>
                  <a:srgbClr val="FF0000"/>
                </a:solidFill>
              </a:rPr>
              <a:t>wiring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0000"/>
                </a:solidFill>
              </a:rPr>
              <a:t>connectors</a:t>
            </a:r>
            <a:r>
              <a:rPr lang="en-US" sz="1800" dirty="0"/>
              <a:t>, and the 19-inch racks used to mount networking equipment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Telecommunications Industry Association (TIA) </a:t>
            </a:r>
            <a:r>
              <a:rPr lang="en-US" sz="1800" dirty="0"/>
              <a:t>- develops communication standards in radio equipment, cellular towers, </a:t>
            </a:r>
            <a:r>
              <a:rPr lang="en-US" sz="1800" dirty="0">
                <a:solidFill>
                  <a:srgbClr val="FF0000"/>
                </a:solidFill>
              </a:rPr>
              <a:t>Voice over IP </a:t>
            </a:r>
            <a:r>
              <a:rPr lang="en-US" sz="1800" dirty="0"/>
              <a:t>(VoIP) devices, </a:t>
            </a:r>
            <a:r>
              <a:rPr lang="en-US" sz="1800" dirty="0">
                <a:solidFill>
                  <a:srgbClr val="FF0000"/>
                </a:solidFill>
              </a:rPr>
              <a:t>satellite</a:t>
            </a:r>
            <a:r>
              <a:rPr lang="en-US" sz="1800" dirty="0"/>
              <a:t> communications, and more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International Telecommunications Union-Telecommunication Standardization Sector (ITU-T</a:t>
            </a:r>
            <a:r>
              <a:rPr lang="en-US" sz="1800" dirty="0"/>
              <a:t>) - defines standards for </a:t>
            </a:r>
            <a:r>
              <a:rPr lang="en-US" sz="1800" dirty="0">
                <a:solidFill>
                  <a:srgbClr val="FF0000"/>
                </a:solidFill>
              </a:rPr>
              <a:t>video</a:t>
            </a:r>
            <a:r>
              <a:rPr lang="en-US" sz="1800" dirty="0"/>
              <a:t> compression, </a:t>
            </a:r>
            <a:r>
              <a:rPr lang="en-US" sz="1800" dirty="0">
                <a:solidFill>
                  <a:srgbClr val="FF0000"/>
                </a:solidFill>
              </a:rPr>
              <a:t>Internet Protocol Television </a:t>
            </a:r>
            <a:r>
              <a:rPr lang="en-US" sz="1800" dirty="0"/>
              <a:t>(IPTV), and broadband communications, such as a digital subscriber line (DSL)</a:t>
            </a:r>
          </a:p>
        </p:txBody>
      </p:sp>
    </p:spTree>
    <p:extLst>
      <p:ext uri="{BB962C8B-B14F-4D97-AF65-F5344CB8AC3E}">
        <p14:creationId xmlns:p14="http://schemas.microsoft.com/office/powerpoint/2010/main" val="126519149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Reference Models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01695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Reference Models</a:t>
            </a:r>
            <a:br>
              <a:rPr lang="en-US" altLang="en-US" dirty="0"/>
            </a:br>
            <a:r>
              <a:rPr lang="en-US" altLang="en-US" dirty="0"/>
              <a:t>The Benefits of Using a Layered Model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53349" y="1019280"/>
            <a:ext cx="3690651" cy="332311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Complex concepts such as how a network operates can be </a:t>
            </a:r>
            <a:r>
              <a:rPr lang="en-US" sz="1600" b="1" dirty="0"/>
              <a:t>difficult to explain and understand</a:t>
            </a:r>
            <a:r>
              <a:rPr lang="en-US" sz="1600" dirty="0"/>
              <a:t>. For this reason, a layered model is used.</a:t>
            </a:r>
            <a:endParaRPr lang="en-CA" altLang="en-US" sz="1600" dirty="0"/>
          </a:p>
          <a:p>
            <a:pPr marL="0" indent="0" algn="just">
              <a:buNone/>
            </a:pPr>
            <a:r>
              <a:rPr lang="en-US" sz="1600" dirty="0"/>
              <a:t>Two layered models describe network operations: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/>
              <a:t>Open System Interconnection (OSI) Reference Model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/>
              <a:t>TCP/IP Reference Model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8285"/>
            <a:ext cx="5266953" cy="422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40856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Reference Models</a:t>
            </a:r>
            <a:br>
              <a:rPr lang="en-US" altLang="en-US" dirty="0"/>
            </a:br>
            <a:r>
              <a:rPr lang="en-US" altLang="en-US" dirty="0"/>
              <a:t>The Benefits of Using a Layered Model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90286" y="798944"/>
            <a:ext cx="8853715" cy="335214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These are </a:t>
            </a:r>
            <a:r>
              <a:rPr lang="en-US" sz="1800" b="1" dirty="0"/>
              <a:t>the benefits of using</a:t>
            </a:r>
            <a:r>
              <a:rPr lang="en-US" sz="1800" dirty="0"/>
              <a:t> a layered model: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Assist in protocol design </a:t>
            </a:r>
            <a:r>
              <a:rPr lang="en-US" sz="1800" dirty="0"/>
              <a:t>because protocols that operate at a specific layer have defined information that they act upon and a defined interface to the layers above and below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Foster competition </a:t>
            </a:r>
            <a:r>
              <a:rPr lang="en-US" sz="1800" dirty="0"/>
              <a:t>because products from different vendors can work together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Prevent technology </a:t>
            </a:r>
            <a:r>
              <a:rPr lang="en-US" sz="1800" dirty="0"/>
              <a:t>or capability changes in one layer from </a:t>
            </a:r>
            <a:r>
              <a:rPr lang="en-US" sz="1800" b="1" dirty="0"/>
              <a:t>affecting other layers above and below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Provide a common language </a:t>
            </a:r>
            <a:r>
              <a:rPr lang="en-US" sz="1800" dirty="0"/>
              <a:t>to describe networking functions and capabilities </a:t>
            </a:r>
          </a:p>
          <a:p>
            <a:pPr lvl="1" algn="just"/>
            <a:endParaRPr lang="en-CA" altLang="en-US" dirty="0"/>
          </a:p>
          <a:p>
            <a:pPr lvl="1" algn="just"/>
            <a:endParaRPr lang="en-CA" altLang="en-US" dirty="0"/>
          </a:p>
          <a:p>
            <a:pPr lvl="1" algn="just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4718660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101601"/>
            <a:ext cx="8783638" cy="754742"/>
          </a:xfrm>
        </p:spPr>
        <p:txBody>
          <a:bodyPr/>
          <a:lstStyle/>
          <a:p>
            <a:r>
              <a:rPr lang="en-US" altLang="en-US" sz="1600" dirty="0"/>
              <a:t>Reference Models</a:t>
            </a:r>
            <a:br>
              <a:rPr lang="en-US" altLang="en-US" dirty="0"/>
            </a:br>
            <a:r>
              <a:rPr lang="en-US" altLang="en-US" sz="2400" dirty="0"/>
              <a:t>The OSI Reference Model</a:t>
            </a:r>
            <a:endParaRPr lang="en-CA" alt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61267"/>
              </p:ext>
            </p:extLst>
          </p:nvPr>
        </p:nvGraphicFramePr>
        <p:xfrm>
          <a:off x="362857" y="955226"/>
          <a:ext cx="8215086" cy="4029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11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OSI Model Layer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Description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85">
                <a:tc>
                  <a:txBody>
                    <a:bodyPr/>
                    <a:lstStyle/>
                    <a:p>
                      <a:r>
                        <a:rPr lang="en-US" b="1" dirty="0"/>
                        <a:t>7 - Application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protocols used for </a:t>
                      </a:r>
                      <a:r>
                        <a:rPr lang="en-US" b="1" dirty="0"/>
                        <a:t>process-to-process communications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87">
                <a:tc>
                  <a:txBody>
                    <a:bodyPr/>
                    <a:lstStyle/>
                    <a:p>
                      <a:r>
                        <a:rPr lang="en-US" b="1"/>
                        <a:t>6 - Presentation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for common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representation of the data </a:t>
                      </a:r>
                      <a:r>
                        <a:rPr lang="en-US" dirty="0"/>
                        <a:t>transferred between application layer services.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87">
                <a:tc>
                  <a:txBody>
                    <a:bodyPr/>
                    <a:lstStyle/>
                    <a:p>
                      <a:r>
                        <a:rPr lang="en-US" b="1"/>
                        <a:t>5 - Session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services to the presentation layer and to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manage data exchange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87">
                <a:tc>
                  <a:txBody>
                    <a:bodyPr/>
                    <a:lstStyle/>
                    <a:p>
                      <a:r>
                        <a:rPr lang="en-US" b="1"/>
                        <a:t>4 - Transport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services to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segment, transfer, and reassemble </a:t>
                      </a:r>
                      <a:r>
                        <a:rPr lang="en-US" dirty="0"/>
                        <a:t>the data for individual communications.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87">
                <a:tc>
                  <a:txBody>
                    <a:bodyPr/>
                    <a:lstStyle/>
                    <a:p>
                      <a:r>
                        <a:rPr lang="en-US" b="1"/>
                        <a:t>3 - Network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services to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exchange the individual pieces of data over the network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587">
                <a:tc>
                  <a:txBody>
                    <a:bodyPr/>
                    <a:lstStyle/>
                    <a:p>
                      <a:r>
                        <a:rPr lang="en-US" b="1"/>
                        <a:t>2 - Data Link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Describes methods for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exchanging data frames over a common media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5845">
                <a:tc>
                  <a:txBody>
                    <a:bodyPr/>
                    <a:lstStyle/>
                    <a:p>
                      <a:r>
                        <a:rPr lang="en-US" b="1" dirty="0"/>
                        <a:t>1 - Physical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Describes the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means to activate, maintain, and de-activate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physical connections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25199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101601"/>
            <a:ext cx="8783638" cy="754742"/>
          </a:xfrm>
        </p:spPr>
        <p:txBody>
          <a:bodyPr/>
          <a:lstStyle/>
          <a:p>
            <a:r>
              <a:rPr lang="en-US" altLang="en-US" sz="1600" dirty="0"/>
              <a:t>Reference Models</a:t>
            </a:r>
            <a:br>
              <a:rPr lang="en-US" altLang="en-US" dirty="0"/>
            </a:br>
            <a:r>
              <a:rPr lang="en-US" altLang="en-US" sz="2400" dirty="0"/>
              <a:t>The TCP/IP Reference Model</a:t>
            </a:r>
            <a:endParaRPr lang="en-CA" alt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08430"/>
              </p:ext>
            </p:extLst>
          </p:nvPr>
        </p:nvGraphicFramePr>
        <p:xfrm>
          <a:off x="362857" y="955226"/>
          <a:ext cx="8215086" cy="2279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5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9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653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TCP/IP Model Layer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Description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85">
                <a:tc>
                  <a:txBody>
                    <a:bodyPr/>
                    <a:lstStyle/>
                    <a:p>
                      <a:r>
                        <a:rPr lang="en-US" b="1" dirty="0"/>
                        <a:t>Application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Represents data </a:t>
                      </a:r>
                      <a:r>
                        <a:rPr lang="en-US" dirty="0"/>
                        <a:t>to the user, plus encoding and dialog control.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87">
                <a:tc>
                  <a:txBody>
                    <a:bodyPr/>
                    <a:lstStyle/>
                    <a:p>
                      <a:r>
                        <a:rPr lang="en-US" b="1" dirty="0"/>
                        <a:t>Transport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Supports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between various devices</a:t>
                      </a:r>
                      <a:r>
                        <a:rPr lang="en-US" dirty="0"/>
                        <a:t> across diverse networks.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87">
                <a:tc>
                  <a:txBody>
                    <a:bodyPr/>
                    <a:lstStyle/>
                    <a:p>
                      <a:r>
                        <a:rPr lang="en-US" b="1" dirty="0"/>
                        <a:t>Internet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Determines the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path through the network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87">
                <a:tc>
                  <a:txBody>
                    <a:bodyPr/>
                    <a:lstStyle/>
                    <a:p>
                      <a:r>
                        <a:rPr lang="en-US" b="1" dirty="0"/>
                        <a:t> Network Access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Controls the </a:t>
                      </a:r>
                      <a:r>
                        <a:rPr lang="en-US" b="1" dirty="0"/>
                        <a:t>hardware devices and media </a:t>
                      </a:r>
                      <a:r>
                        <a:rPr lang="en-US" dirty="0"/>
                        <a:t>that make up the network.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511304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Reference Models</a:t>
            </a:r>
            <a:br>
              <a:rPr lang="en-US" altLang="en-US" dirty="0"/>
            </a:br>
            <a:r>
              <a:rPr lang="en-US" altLang="en-US" dirty="0"/>
              <a:t>OSI and TCP/IP Model Comparison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21029" y="1176316"/>
            <a:ext cx="3822971" cy="332311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The OSI model divides the network access layer and the application layer of the TCP/IP model into multiple layers.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The TCP/IP protocol suite does not specify which protocols to use when transmitting over a physical medium.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OSI Layers 1 and 2 discuss the necessary procedures to access the media and the physical means to send data over a network.</a:t>
            </a:r>
            <a:endParaRPr lang="en-CA" altLang="en-US" sz="1600" dirty="0"/>
          </a:p>
          <a:p>
            <a:pPr lvl="1"/>
            <a:endParaRPr lang="en-CA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" y="947480"/>
            <a:ext cx="5065486" cy="35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504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Data Encapsulation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26535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29ABCEE-D929-4FB2-9A49-71147820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527"/>
          <a:stretch/>
        </p:blipFill>
        <p:spPr>
          <a:xfrm>
            <a:off x="0" y="0"/>
            <a:ext cx="9144000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687651" cy="757551"/>
          </a:xfrm>
        </p:spPr>
        <p:txBody>
          <a:bodyPr/>
          <a:lstStyle/>
          <a:p>
            <a:r>
              <a:rPr lang="en-US" altLang="en-US" sz="1600" dirty="0"/>
              <a:t>Data Encapsulation</a:t>
            </a:r>
            <a:br>
              <a:rPr lang="en-US" altLang="en-US" dirty="0"/>
            </a:br>
            <a:r>
              <a:rPr lang="en-US" altLang="en-US" dirty="0"/>
              <a:t>Segmenting Messages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951379" y="322866"/>
            <a:ext cx="4192621" cy="435073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Segmenting is the </a:t>
            </a:r>
            <a:r>
              <a:rPr lang="en-US" sz="1600" b="1" dirty="0"/>
              <a:t>process of breaking up messages into smaller units</a:t>
            </a:r>
            <a:r>
              <a:rPr lang="en-US" sz="1600" dirty="0"/>
              <a:t>. </a:t>
            </a:r>
          </a:p>
          <a:p>
            <a:pPr marL="0" indent="0" algn="just">
              <a:buNone/>
            </a:pPr>
            <a:r>
              <a:rPr lang="en-US" sz="1600" b="1" dirty="0">
                <a:solidFill>
                  <a:srgbClr val="FF0000"/>
                </a:solidFill>
              </a:rPr>
              <a:t>Multiplexing</a:t>
            </a:r>
            <a:r>
              <a:rPr lang="en-US" sz="1600" dirty="0"/>
              <a:t> is the processes of taking </a:t>
            </a:r>
            <a:r>
              <a:rPr lang="en-US" sz="1600" b="1" dirty="0"/>
              <a:t>multiple streams </a:t>
            </a:r>
            <a:r>
              <a:rPr lang="en-US" sz="1600" dirty="0"/>
              <a:t>of segmented data and </a:t>
            </a:r>
            <a:r>
              <a:rPr lang="en-US" sz="1600" b="1" dirty="0"/>
              <a:t>interleaving them together</a:t>
            </a:r>
            <a:r>
              <a:rPr lang="en-US" sz="1600" dirty="0"/>
              <a:t>.</a:t>
            </a:r>
          </a:p>
          <a:p>
            <a:pPr marL="0" indent="0" algn="just">
              <a:buNone/>
            </a:pPr>
            <a:r>
              <a:rPr lang="en-US" sz="1600" dirty="0"/>
              <a:t>Segmenting messages has </a:t>
            </a:r>
            <a:r>
              <a:rPr lang="en-US" sz="1600" b="1" dirty="0"/>
              <a:t>two primary benefits: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/>
              <a:t>Increases speed</a:t>
            </a:r>
            <a:r>
              <a:rPr lang="en-US" sz="1600" dirty="0"/>
              <a:t> - Large amounts of data can be sent over the network without </a:t>
            </a:r>
            <a:r>
              <a:rPr lang="en-US" sz="1600" b="1" dirty="0"/>
              <a:t>tying up a communications link</a:t>
            </a:r>
            <a:r>
              <a:rPr lang="en-US" sz="16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/>
              <a:t>Increases efficiency</a:t>
            </a:r>
            <a:r>
              <a:rPr lang="en-US" sz="1600" dirty="0"/>
              <a:t> - Only segments which </a:t>
            </a:r>
            <a:r>
              <a:rPr lang="en-US" sz="1600" b="1" dirty="0"/>
              <a:t>fail</a:t>
            </a:r>
            <a:r>
              <a:rPr lang="en-US" sz="1600" dirty="0"/>
              <a:t> to reach the destination need to be </a:t>
            </a:r>
            <a:r>
              <a:rPr lang="en-US" sz="1600" b="1" dirty="0"/>
              <a:t>retransmitted</a:t>
            </a:r>
            <a:r>
              <a:rPr lang="en-US" sz="1600" dirty="0"/>
              <a:t>, not the entire data stream</a:t>
            </a:r>
            <a:r>
              <a:rPr lang="en-US" dirty="0"/>
              <a:t>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00420"/>
            <a:ext cx="4673600" cy="353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45080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Data Encapsulation</a:t>
            </a:r>
            <a:br>
              <a:rPr lang="en-US" altLang="en-US" dirty="0"/>
            </a:br>
            <a:r>
              <a:rPr lang="en-US" altLang="en-US" dirty="0"/>
              <a:t>Sequencing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951379" y="1339753"/>
            <a:ext cx="4192621" cy="3146049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Sequencing messages is the process of </a:t>
            </a:r>
            <a:r>
              <a:rPr lang="en-US" sz="1600" b="1" dirty="0"/>
              <a:t>numbering the segments </a:t>
            </a:r>
            <a:r>
              <a:rPr lang="en-US" sz="1600" dirty="0"/>
              <a:t>so that the message may be reassembled at the destination.</a:t>
            </a:r>
          </a:p>
          <a:p>
            <a:pPr marL="0" indent="0" algn="just">
              <a:buNone/>
            </a:pPr>
            <a:r>
              <a:rPr lang="en-US" sz="1600" b="1" dirty="0"/>
              <a:t>TCP is responsible for sequencing </a:t>
            </a:r>
            <a:r>
              <a:rPr lang="en-US" sz="1600" dirty="0"/>
              <a:t>the individual segments.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" y="968435"/>
            <a:ext cx="4658179" cy="351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199062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789251" cy="757551"/>
          </a:xfrm>
        </p:spPr>
        <p:txBody>
          <a:bodyPr/>
          <a:lstStyle/>
          <a:p>
            <a:r>
              <a:rPr lang="en-US" altLang="en-US" sz="1600" dirty="0"/>
              <a:t>Data Encapsulation</a:t>
            </a:r>
            <a:br>
              <a:rPr lang="en-US" altLang="en-US" dirty="0"/>
            </a:br>
            <a:r>
              <a:rPr lang="en-US" altLang="en-US" dirty="0"/>
              <a:t>Protocol Data Units (PDU)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619625" y="171450"/>
            <a:ext cx="4456282" cy="466725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b="1" dirty="0"/>
              <a:t>Encapsulation</a:t>
            </a:r>
            <a:r>
              <a:rPr lang="en-US" sz="1600" dirty="0"/>
              <a:t> is the process where protocols </a:t>
            </a:r>
            <a:r>
              <a:rPr lang="en-US" sz="1600" b="1" dirty="0"/>
              <a:t>add their information to the data</a:t>
            </a:r>
            <a:r>
              <a:rPr lang="en-US" sz="16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At each stage of the process, </a:t>
            </a:r>
            <a:r>
              <a:rPr lang="en-US" sz="1600" b="1" dirty="0"/>
              <a:t>a PDU has a different name </a:t>
            </a:r>
            <a:r>
              <a:rPr lang="en-US" sz="1600" dirty="0"/>
              <a:t>to reflect its new functions.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There is no universal naming convention for PDUs, in this course, the PDUs are named according to the protocols of the TCP/IP suite.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PDUs passing down the stack are as follows:</a:t>
            </a:r>
          </a:p>
          <a:p>
            <a:pPr marL="485775" lvl="1" indent="-342900" algn="just">
              <a:buFont typeface="+mj-lt"/>
              <a:buAutoNum type="arabicPeriod"/>
            </a:pPr>
            <a:r>
              <a:rPr lang="en-US" sz="1600" b="1" dirty="0"/>
              <a:t>Data (Data Stream)</a:t>
            </a:r>
          </a:p>
          <a:p>
            <a:pPr marL="485775" lvl="1" indent="-342900" algn="just">
              <a:buFont typeface="+mj-lt"/>
              <a:buAutoNum type="arabicPeriod"/>
            </a:pPr>
            <a:r>
              <a:rPr lang="en-US" sz="1600" b="1" dirty="0"/>
              <a:t>Segment</a:t>
            </a:r>
          </a:p>
          <a:p>
            <a:pPr marL="485775" lvl="1" indent="-342900" algn="just">
              <a:buFont typeface="+mj-lt"/>
              <a:buAutoNum type="arabicPeriod"/>
            </a:pPr>
            <a:r>
              <a:rPr lang="en-US" sz="1600" b="1" dirty="0"/>
              <a:t>Packet</a:t>
            </a:r>
          </a:p>
          <a:p>
            <a:pPr marL="485775" lvl="1" indent="-342900" algn="just">
              <a:buFont typeface="+mj-lt"/>
              <a:buAutoNum type="arabicPeriod"/>
            </a:pPr>
            <a:r>
              <a:rPr lang="en-US" sz="1600" b="1" dirty="0"/>
              <a:t>Frame</a:t>
            </a:r>
          </a:p>
          <a:p>
            <a:pPr marL="485775" lvl="1" indent="-342900" algn="just">
              <a:buFont typeface="+mj-lt"/>
              <a:buAutoNum type="arabicPeriod"/>
            </a:pPr>
            <a:r>
              <a:rPr lang="en-US" sz="1600" b="1" dirty="0"/>
              <a:t>Bits (Bit Stream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0" y="1087233"/>
            <a:ext cx="4463365" cy="346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7160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Data Encapsulation</a:t>
            </a:r>
            <a:br>
              <a:rPr lang="en-US" altLang="en-US" dirty="0"/>
            </a:br>
            <a:r>
              <a:rPr lang="en-US" altLang="en-US" dirty="0" err="1"/>
              <a:t>Encapsulation</a:t>
            </a:r>
            <a:r>
              <a:rPr lang="en-US" altLang="en-US" dirty="0"/>
              <a:t> Example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3574" y="867946"/>
            <a:ext cx="3060301" cy="36895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Encapsulation is a top down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The level above does its process and then </a:t>
            </a:r>
            <a:r>
              <a:rPr lang="en-US" altLang="en-US" sz="1600" b="1" dirty="0"/>
              <a:t>passes it down to the next level </a:t>
            </a:r>
            <a:r>
              <a:rPr lang="en-US" altLang="en-US" sz="1600" dirty="0"/>
              <a:t>of the model. This process is repeated by each layer until it is sent out as a bit stream.</a:t>
            </a:r>
            <a:endParaRPr lang="en-CA" alt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963" y="1001471"/>
            <a:ext cx="5632037" cy="34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99047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Data Encapsulation</a:t>
            </a:r>
            <a:br>
              <a:rPr lang="en-US" altLang="en-US" dirty="0"/>
            </a:br>
            <a:r>
              <a:rPr lang="en-US" altLang="en-US" dirty="0"/>
              <a:t>De-encapsulation Example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3573" y="896975"/>
            <a:ext cx="4012998" cy="38056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 is de-encapsulated as it </a:t>
            </a:r>
            <a:r>
              <a:rPr lang="en-US" sz="1600" b="1" dirty="0"/>
              <a:t>moves up the stack.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When a layer completes its process, that layer strips off its header and passes it up to the next level to be processed. This is repeated at each layer until it is a data stream that the application can process.</a:t>
            </a:r>
          </a:p>
          <a:p>
            <a:pPr marL="485775" lvl="1" indent="-342900">
              <a:buFont typeface="+mj-lt"/>
              <a:buAutoNum type="arabicPeriod"/>
            </a:pPr>
            <a:r>
              <a:rPr lang="en-US" altLang="en-US" sz="1600" b="1" dirty="0"/>
              <a:t>Received as Bits (Bit Stream)</a:t>
            </a:r>
          </a:p>
          <a:p>
            <a:pPr marL="485775" lvl="1" indent="-342900">
              <a:buFont typeface="+mj-lt"/>
              <a:buAutoNum type="arabicPeriod"/>
            </a:pPr>
            <a:r>
              <a:rPr lang="en-US" altLang="en-US" sz="1600" b="1" dirty="0"/>
              <a:t>Frame</a:t>
            </a:r>
          </a:p>
          <a:p>
            <a:pPr marL="485775" lvl="1" indent="-342900">
              <a:buFont typeface="+mj-lt"/>
              <a:buAutoNum type="arabicPeriod"/>
            </a:pPr>
            <a:r>
              <a:rPr lang="en-US" altLang="en-US" sz="1600" b="1" dirty="0"/>
              <a:t>Packet</a:t>
            </a:r>
          </a:p>
          <a:p>
            <a:pPr marL="485775" lvl="1" indent="-342900">
              <a:buFont typeface="+mj-lt"/>
              <a:buAutoNum type="arabicPeriod"/>
            </a:pPr>
            <a:r>
              <a:rPr lang="en-US" altLang="en-US" sz="1600" b="1" dirty="0"/>
              <a:t>Segment</a:t>
            </a:r>
          </a:p>
          <a:p>
            <a:pPr marL="485775" lvl="1" indent="-342900">
              <a:buFont typeface="+mj-lt"/>
              <a:buAutoNum type="arabicPeriod"/>
            </a:pPr>
            <a:r>
              <a:rPr lang="en-US" altLang="en-US" sz="1600" b="1" dirty="0"/>
              <a:t>Data (Data Stream)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1" y="1451428"/>
            <a:ext cx="5007429" cy="283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70118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Access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053183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Addresses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49304" y="744498"/>
            <a:ext cx="8445389" cy="224204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Both the </a:t>
            </a:r>
            <a:r>
              <a:rPr lang="en-US" sz="1600" b="1" dirty="0"/>
              <a:t>data link and network layers use addressing </a:t>
            </a:r>
            <a:r>
              <a:rPr lang="en-US" sz="1600" dirty="0"/>
              <a:t>to deliver data from source to destination.</a:t>
            </a:r>
          </a:p>
          <a:p>
            <a:pPr marL="0" indent="0">
              <a:buNone/>
            </a:pPr>
            <a:r>
              <a:rPr lang="en-US" sz="1600" b="1" dirty="0"/>
              <a:t>Network layer source and destination addresses</a:t>
            </a:r>
            <a:r>
              <a:rPr lang="en-US" sz="1600" dirty="0"/>
              <a:t> - Responsible for delivering the </a:t>
            </a:r>
            <a:r>
              <a:rPr lang="en-US" sz="1600" b="1" dirty="0">
                <a:solidFill>
                  <a:srgbClr val="FF0000"/>
                </a:solidFill>
              </a:rPr>
              <a:t>IP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packet</a:t>
            </a:r>
            <a:r>
              <a:rPr lang="en-US" sz="1600" dirty="0"/>
              <a:t> from original source to the final destination. </a:t>
            </a:r>
          </a:p>
          <a:p>
            <a:pPr marL="0" indent="0">
              <a:buNone/>
            </a:pPr>
            <a:r>
              <a:rPr lang="en-US" sz="1600" b="1" dirty="0"/>
              <a:t>Data link layer source and destination addresses </a:t>
            </a:r>
            <a:r>
              <a:rPr lang="en-US" sz="1600" dirty="0"/>
              <a:t>– Responsible for delivering the data link frame from one </a:t>
            </a:r>
            <a:r>
              <a:rPr lang="en-US" sz="1600" b="1" dirty="0">
                <a:solidFill>
                  <a:srgbClr val="FF0000"/>
                </a:solidFill>
              </a:rPr>
              <a:t>network interface card (NIC) </a:t>
            </a:r>
            <a:r>
              <a:rPr lang="en-US" sz="1600" dirty="0"/>
              <a:t>to another NIC on the same network.</a:t>
            </a:r>
          </a:p>
          <a:p>
            <a:pPr marL="0" indent="0">
              <a:buNone/>
            </a:pPr>
            <a:endParaRPr lang="en-CA" altLang="en-US" dirty="0"/>
          </a:p>
          <a:p>
            <a:endParaRPr lang="en-CA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5" y="3184845"/>
            <a:ext cx="68294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437588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Layer 3 Logical Address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99502" y="1037994"/>
            <a:ext cx="3802452" cy="345757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IP packet contains two IP addresses:</a:t>
            </a:r>
          </a:p>
          <a:p>
            <a:pPr lvl="1" algn="just"/>
            <a:r>
              <a:rPr lang="en-US" sz="1600" b="1" dirty="0"/>
              <a:t>Source IP address</a:t>
            </a:r>
            <a:r>
              <a:rPr lang="en-US" sz="1600" dirty="0"/>
              <a:t> - The IP address of the sending device,  original source of the packet.</a:t>
            </a:r>
          </a:p>
          <a:p>
            <a:pPr lvl="1" algn="just"/>
            <a:r>
              <a:rPr lang="en-US" sz="1600" b="1" dirty="0"/>
              <a:t>Destination IP address</a:t>
            </a:r>
            <a:r>
              <a:rPr lang="en-US" sz="1600" dirty="0"/>
              <a:t> - The IP address of the receiving device, final destination of the packet.</a:t>
            </a:r>
          </a:p>
          <a:p>
            <a:pPr marL="0" indent="0" algn="just">
              <a:buNone/>
            </a:pPr>
            <a:r>
              <a:rPr lang="en-US" sz="1600" dirty="0"/>
              <a:t>These addresses may be on the same link or remote.</a:t>
            </a:r>
          </a:p>
          <a:p>
            <a:endParaRPr lang="en-CA" altLang="en-US" dirty="0"/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24" y="1232861"/>
            <a:ext cx="4880714" cy="26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497487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Layer 3 Logical Address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00013" y="885824"/>
            <a:ext cx="4303036" cy="407176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An IP address contains two parts: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/>
              <a:t>Network portion (IPv4) or Prefix (IPv6)</a:t>
            </a:r>
            <a:r>
              <a:rPr lang="en-US" sz="1600" dirty="0"/>
              <a:t>  </a:t>
            </a:r>
          </a:p>
          <a:p>
            <a:pPr lvl="1" algn="just"/>
            <a:r>
              <a:rPr lang="en-US" sz="1500" dirty="0"/>
              <a:t>The </a:t>
            </a:r>
            <a:r>
              <a:rPr lang="en-US" sz="1500" dirty="0">
                <a:solidFill>
                  <a:srgbClr val="FF0000"/>
                </a:solidFill>
              </a:rPr>
              <a:t>left-mos</a:t>
            </a:r>
            <a:r>
              <a:rPr lang="en-US" sz="1500" dirty="0"/>
              <a:t>t part of the address indicates the </a:t>
            </a:r>
            <a:r>
              <a:rPr lang="en-US" sz="1500" dirty="0">
                <a:solidFill>
                  <a:srgbClr val="FF0000"/>
                </a:solidFill>
              </a:rPr>
              <a:t>network group </a:t>
            </a:r>
            <a:r>
              <a:rPr lang="en-US" sz="1500" dirty="0"/>
              <a:t>which the IP address is a member.</a:t>
            </a:r>
          </a:p>
          <a:p>
            <a:pPr lvl="1" algn="just"/>
            <a:r>
              <a:rPr lang="en-US" sz="1500" dirty="0"/>
              <a:t>Each LAN or WAN will have the same network portion.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/>
              <a:t>Host portion (IPv4) or Interface ID (IPv6)</a:t>
            </a:r>
            <a:r>
              <a:rPr lang="en-US" sz="1600" dirty="0"/>
              <a:t> </a:t>
            </a:r>
          </a:p>
          <a:p>
            <a:pPr lvl="1" algn="just"/>
            <a:r>
              <a:rPr lang="en-US" sz="1500" dirty="0"/>
              <a:t>The remaining part of the address </a:t>
            </a:r>
            <a:r>
              <a:rPr lang="en-US" sz="1500" dirty="0">
                <a:solidFill>
                  <a:srgbClr val="FF0000"/>
                </a:solidFill>
              </a:rPr>
              <a:t>identifies a specific device</a:t>
            </a:r>
            <a:r>
              <a:rPr lang="en-US" sz="1500" dirty="0"/>
              <a:t> within the group. </a:t>
            </a:r>
          </a:p>
          <a:p>
            <a:pPr lvl="1" algn="just"/>
            <a:r>
              <a:rPr lang="en-US" sz="1500" dirty="0"/>
              <a:t>This portion is unique for each device on the network.</a:t>
            </a:r>
          </a:p>
          <a:p>
            <a:endParaRPr lang="en-CA" altLang="en-US" dirty="0"/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062" y="1237106"/>
            <a:ext cx="4640938" cy="26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420988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819993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Devices on the Same Network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77155" y="1185062"/>
            <a:ext cx="3788917" cy="343531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When </a:t>
            </a:r>
            <a:r>
              <a:rPr lang="en-US" sz="1600" b="1" dirty="0"/>
              <a:t>devices are on the same </a:t>
            </a:r>
            <a:r>
              <a:rPr lang="en-US" sz="1600" dirty="0"/>
              <a:t>network the source and destination will have the same number in network portion of the address.</a:t>
            </a:r>
          </a:p>
          <a:p>
            <a:pPr lvl="1"/>
            <a:r>
              <a:rPr lang="en-US" sz="1600" dirty="0"/>
              <a:t>PC1 – </a:t>
            </a:r>
            <a:r>
              <a:rPr lang="en-US" sz="1600" u="sng" dirty="0">
                <a:solidFill>
                  <a:schemeClr val="accent6"/>
                </a:solidFill>
              </a:rPr>
              <a:t>192.168.1</a:t>
            </a:r>
            <a:r>
              <a:rPr lang="en-US" sz="1600" dirty="0"/>
              <a:t>.110</a:t>
            </a:r>
          </a:p>
          <a:p>
            <a:pPr lvl="1"/>
            <a:r>
              <a:rPr lang="en-US" sz="1600" dirty="0"/>
              <a:t>FTP Server – </a:t>
            </a:r>
            <a:r>
              <a:rPr lang="en-US" sz="1600" u="sng" dirty="0">
                <a:solidFill>
                  <a:schemeClr val="accent6"/>
                </a:solidFill>
              </a:rPr>
              <a:t>192.168.1</a:t>
            </a:r>
            <a:r>
              <a:rPr lang="en-US" sz="1600" dirty="0"/>
              <a:t>.9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29" y="977494"/>
            <a:ext cx="4643258" cy="298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6299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The Rules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819993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Role of the Data Link Layer Addresses: Same IP Network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0" y="861387"/>
            <a:ext cx="4029075" cy="343531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/>
              <a:t>When devices are on the same </a:t>
            </a:r>
            <a:r>
              <a:rPr lang="en-US" sz="1600" b="1" dirty="0"/>
              <a:t>Ethernet network</a:t>
            </a:r>
            <a:r>
              <a:rPr lang="en-US" sz="1600" dirty="0"/>
              <a:t> the data link frame will use the actual </a:t>
            </a:r>
            <a:r>
              <a:rPr lang="en-US" sz="1600" b="1" dirty="0"/>
              <a:t>MAC address </a:t>
            </a:r>
            <a:r>
              <a:rPr lang="en-US" sz="1600" dirty="0"/>
              <a:t>of the destination NIC.</a:t>
            </a:r>
          </a:p>
          <a:p>
            <a:pPr marL="0" indent="0" algn="just">
              <a:buNone/>
            </a:pPr>
            <a:r>
              <a:rPr lang="en-CA" altLang="en-US" sz="1600" dirty="0"/>
              <a:t>MAC addresses are physically embedded into the Ethernet NIC and are local addressing.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CA" altLang="en-US" sz="1600" dirty="0"/>
              <a:t>The </a:t>
            </a:r>
            <a:r>
              <a:rPr lang="en-CA" altLang="en-US" sz="1600" b="1" dirty="0"/>
              <a:t>Source MAC </a:t>
            </a:r>
            <a:r>
              <a:rPr lang="en-CA" altLang="en-US" sz="1600" dirty="0"/>
              <a:t>address will be that of the originator on the link.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CA" altLang="en-US" sz="1600" dirty="0"/>
              <a:t>The </a:t>
            </a:r>
            <a:r>
              <a:rPr lang="en-CA" altLang="en-US" sz="1600" b="1" dirty="0"/>
              <a:t>Destination MAC </a:t>
            </a:r>
            <a:r>
              <a:rPr lang="en-CA" altLang="en-US" sz="1600" dirty="0"/>
              <a:t>address will always be on the same link as the source, even if the ultimate destination is remote.</a:t>
            </a:r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40" y="861386"/>
            <a:ext cx="4472943" cy="29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992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41393"/>
            <a:ext cx="9143999" cy="819993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Devices on a Remote Network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1" y="861387"/>
            <a:ext cx="3935186" cy="3592626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What happens when the actual (ultimate) destination is not on the same LAN and is remote?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What happens when PC1 tries to reach the Web Server?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600" dirty="0"/>
              <a:t>Does this impact the network and data link layers?</a:t>
            </a:r>
            <a:endParaRPr lang="en-CA" altLang="en-US" sz="1600" dirty="0"/>
          </a:p>
          <a:p>
            <a:pPr marL="142875" lvl="1" indent="0" algn="just">
              <a:buNone/>
            </a:pPr>
            <a:endParaRPr lang="en-CA" altLang="en-US" dirty="0"/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1037350"/>
            <a:ext cx="4884533" cy="32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060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819993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Role of the Network Layer Addresses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1" y="861387"/>
            <a:ext cx="3862788" cy="3592626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dirty="0"/>
              <a:t>When the source and destination have a </a:t>
            </a:r>
            <a:r>
              <a:rPr lang="en-US" altLang="en-US" sz="1600" b="1" dirty="0"/>
              <a:t>different network portion, this means they are on different networks.</a:t>
            </a:r>
          </a:p>
          <a:p>
            <a:pPr lvl="1"/>
            <a:r>
              <a:rPr lang="en-US" altLang="en-US" sz="1600" dirty="0"/>
              <a:t>PC1 – 192.168.1</a:t>
            </a:r>
          </a:p>
          <a:p>
            <a:pPr lvl="1"/>
            <a:r>
              <a:rPr lang="en-US" altLang="en-US" sz="1600" dirty="0"/>
              <a:t>Web Server – 172.16.1</a:t>
            </a:r>
          </a:p>
          <a:p>
            <a:pPr marL="0" indent="0">
              <a:buNone/>
            </a:pPr>
            <a:endParaRPr lang="en-CA" altLang="en-US" dirty="0"/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1037350"/>
            <a:ext cx="4884533" cy="32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64595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41394"/>
            <a:ext cx="9144000" cy="743794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Role of the Data Link Layer Addresses: Different IP Networks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1" y="785187"/>
            <a:ext cx="4036523" cy="390111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When the final destination is remote, Layer 3 will provide Layer 2 with the local </a:t>
            </a:r>
            <a:r>
              <a:rPr lang="en-US" b="1" dirty="0"/>
              <a:t>default gateway IP address</a:t>
            </a:r>
            <a:r>
              <a:rPr lang="en-US" dirty="0"/>
              <a:t>, also known as the router address.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default gateway (DGW) is the router interface IP address </a:t>
            </a:r>
            <a:r>
              <a:rPr lang="en-US" dirty="0"/>
              <a:t>that is part of this LAN and will be the “door” or “gateway” to all other remote locations.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All devices on the LAN must be told about this address or their traffic will be confined to the LAN only.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dirty="0"/>
              <a:t>Once Layer 2 on PC1 forwards to the default gateway (Router), </a:t>
            </a:r>
            <a:r>
              <a:rPr lang="en-US" altLang="en-US" b="1" dirty="0"/>
              <a:t>the router then can start the routing process </a:t>
            </a:r>
            <a:r>
              <a:rPr lang="en-US" altLang="en-US" dirty="0"/>
              <a:t>of getting the information to actual destination. </a:t>
            </a:r>
            <a:endParaRPr lang="en-CA" altLang="en-US" dirty="0"/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24" y="1188719"/>
            <a:ext cx="4878875" cy="331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931806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995957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Role of the Data Link Layer Addresses: Different IP Networks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1" y="1115568"/>
            <a:ext cx="3935186" cy="3632702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600" dirty="0"/>
              <a:t>The data link addressing is local addressing so it will have a source and destination for each link.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600" dirty="0"/>
              <a:t>The MAC addressing for the first segment is :</a:t>
            </a:r>
          </a:p>
          <a:p>
            <a:pPr lvl="1" algn="just"/>
            <a:r>
              <a:rPr lang="en-US" altLang="en-US" sz="1600" dirty="0"/>
              <a:t>Source –  AA-AA-AA-AA-AA-AA (PC1) Sends the frame.</a:t>
            </a:r>
          </a:p>
          <a:p>
            <a:pPr lvl="1" algn="just"/>
            <a:r>
              <a:rPr lang="en-US" altLang="en-US" sz="1600" dirty="0"/>
              <a:t>Destination – 11-11-11-11-11-11 (R1- Default Gateway MAC) Receives the frame.</a:t>
            </a:r>
          </a:p>
          <a:p>
            <a:pPr marL="0" indent="0" algn="just">
              <a:buNone/>
            </a:pPr>
            <a:r>
              <a:rPr lang="en-US" altLang="en-US" b="1" dirty="0"/>
              <a:t>Note: </a:t>
            </a:r>
            <a:r>
              <a:rPr lang="en-US" altLang="en-US" dirty="0"/>
              <a:t>While the </a:t>
            </a:r>
            <a:r>
              <a:rPr lang="en-US" altLang="en-US" b="1" dirty="0"/>
              <a:t>L2 local addressing will change from link to link or hop to hop</a:t>
            </a:r>
            <a:r>
              <a:rPr lang="en-US" altLang="en-US" dirty="0"/>
              <a:t>, the L3 addressing remains the same.</a:t>
            </a:r>
          </a:p>
          <a:p>
            <a:pPr algn="just"/>
            <a:endParaRPr lang="en-CA" altLang="en-US" dirty="0"/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059" y="874527"/>
            <a:ext cx="4215838" cy="269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869489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3749040" cy="861386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Data Link Addresses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1925" y="861388"/>
            <a:ext cx="8505825" cy="16765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Since data link addressing is local addressing,  it will have a source and destination for each segment or hop of the journey to the destination.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The MAC addressing for the first segment is:</a:t>
            </a:r>
          </a:p>
          <a:p>
            <a:pPr lvl="1"/>
            <a:r>
              <a:rPr lang="en-US" altLang="en-US" sz="1600" dirty="0"/>
              <a:t>Source –  (PC1 NIC) sends frame</a:t>
            </a:r>
          </a:p>
          <a:p>
            <a:pPr lvl="1"/>
            <a:r>
              <a:rPr lang="en-US" altLang="en-US" sz="1600" dirty="0"/>
              <a:t>Destination – (First Router- DGW interface) receives frame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841" y="2571750"/>
            <a:ext cx="4470787" cy="216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85817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4467224" cy="861386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Data Link Addresses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90500" y="851863"/>
            <a:ext cx="8248650" cy="114838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dirty="0"/>
              <a:t>The MAC addressing for the second hop is:</a:t>
            </a:r>
          </a:p>
          <a:p>
            <a:pPr lvl="1"/>
            <a:r>
              <a:rPr lang="en-US" altLang="en-US" sz="1600" dirty="0"/>
              <a:t>Source –  (First Router- exit interface) sends frame</a:t>
            </a:r>
          </a:p>
          <a:p>
            <a:pPr lvl="1"/>
            <a:r>
              <a:rPr lang="en-US" altLang="en-US" sz="1600" dirty="0"/>
              <a:t>Destination – (Second Router) receives frame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42" y="2080004"/>
            <a:ext cx="5223916" cy="23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996512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267199" cy="861386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Data Link Addresses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80975" y="842338"/>
            <a:ext cx="7791449" cy="12055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dirty="0"/>
              <a:t>The MAC addressing for the last segment is:</a:t>
            </a:r>
          </a:p>
          <a:p>
            <a:pPr lvl="1"/>
            <a:r>
              <a:rPr lang="en-US" altLang="en-US" sz="1600" dirty="0"/>
              <a:t>Source –  (Second Router- exit interface) sends frame</a:t>
            </a:r>
          </a:p>
          <a:p>
            <a:pPr lvl="1"/>
            <a:r>
              <a:rPr lang="en-US" altLang="en-US" sz="1600" dirty="0"/>
              <a:t>Destination – (Web Server NIC) receives frame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21" y="2137157"/>
            <a:ext cx="5176758" cy="227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523163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4581524" cy="861386"/>
          </a:xfrm>
        </p:spPr>
        <p:txBody>
          <a:bodyPr/>
          <a:lstStyle/>
          <a:p>
            <a:r>
              <a:rPr lang="en-US" altLang="en-US" sz="1600" dirty="0"/>
              <a:t>Data Access</a:t>
            </a:r>
            <a:br>
              <a:rPr lang="en-US" altLang="en-US" dirty="0"/>
            </a:br>
            <a:r>
              <a:rPr lang="en-US" altLang="en-US" dirty="0"/>
              <a:t>Data Link Addresses (Cont.)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00025" y="832813"/>
            <a:ext cx="8620125" cy="1205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Notice that the packet is not modified, but the frame is changed, therefore the L3 IP addressing does not change from segment to segment like the L2 MAC addressing.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The L3 addressing remains the same since it is global and the ultimate destination is still the Web Server.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60" y="2182128"/>
            <a:ext cx="5221729" cy="227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697813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" action="ppaction://noaction"/>
            </a:endParaRPr>
          </a:p>
          <a:p>
            <a:r>
              <a:rPr lang="en-US" sz="2800" dirty="0">
                <a:hlinkClick r:id="" action="ppaction://noaction"/>
              </a:rPr>
              <a:t>https</a:t>
            </a:r>
            <a:r>
              <a:rPr lang="en-US" sz="2800" dirty="0">
                <a:hlinkClick r:id="rId2"/>
              </a:rPr>
              <a:t>://www.youtube.com/watch?v=xaKvGnnuYmk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1532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Communications Fundamentals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905949"/>
            <a:ext cx="8853286" cy="2475426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/>
              <a:t>Networks can </a:t>
            </a:r>
            <a:r>
              <a:rPr lang="en-US" sz="1800" b="1" dirty="0"/>
              <a:t>vary</a:t>
            </a:r>
            <a:r>
              <a:rPr lang="en-US" sz="1800" dirty="0"/>
              <a:t> in </a:t>
            </a:r>
            <a:r>
              <a:rPr lang="en-US" sz="1800" b="1" dirty="0"/>
              <a:t>size and complexity</a:t>
            </a:r>
            <a:r>
              <a:rPr lang="en-US" sz="1800" dirty="0"/>
              <a:t>. It is not enough to have a connection, devices must agree on “how” to communicate.</a:t>
            </a:r>
          </a:p>
          <a:p>
            <a:pPr marL="0" indent="0" algn="just">
              <a:buNone/>
            </a:pPr>
            <a:r>
              <a:rPr lang="en-US" sz="1800" dirty="0"/>
              <a:t>There are </a:t>
            </a:r>
            <a:r>
              <a:rPr lang="en-US" sz="1800" b="1" dirty="0"/>
              <a:t>three elements to any communication</a:t>
            </a:r>
            <a:r>
              <a:rPr lang="en-US" sz="1800" dirty="0"/>
              <a:t>:</a:t>
            </a:r>
          </a:p>
          <a:p>
            <a:pPr lvl="1" algn="just"/>
            <a:r>
              <a:rPr lang="en-US" sz="1800" dirty="0">
                <a:effectLst/>
              </a:rPr>
              <a:t>There will be a source (</a:t>
            </a:r>
            <a:r>
              <a:rPr lang="en-US" sz="1800" b="1" dirty="0">
                <a:effectLst/>
              </a:rPr>
              <a:t>sender</a:t>
            </a:r>
            <a:r>
              <a:rPr lang="en-US" sz="1800" dirty="0">
                <a:effectLst/>
              </a:rPr>
              <a:t>).</a:t>
            </a:r>
          </a:p>
          <a:p>
            <a:pPr lvl="1" algn="just"/>
            <a:r>
              <a:rPr lang="en-US" sz="1800" dirty="0"/>
              <a:t>There will be a destination (</a:t>
            </a:r>
            <a:r>
              <a:rPr lang="en-US" sz="1800" b="1" dirty="0"/>
              <a:t>receiver</a:t>
            </a:r>
            <a:r>
              <a:rPr lang="en-US" sz="1800" dirty="0"/>
              <a:t>).</a:t>
            </a:r>
          </a:p>
          <a:p>
            <a:pPr lvl="1" algn="just"/>
            <a:r>
              <a:rPr lang="en-US" sz="1800" dirty="0"/>
              <a:t>There will be a channel (</a:t>
            </a:r>
            <a:r>
              <a:rPr lang="en-US" sz="1800" b="1" dirty="0"/>
              <a:t>media</a:t>
            </a:r>
            <a:r>
              <a:rPr lang="en-US" sz="1800" dirty="0"/>
              <a:t>) that provides for the path of communications to occur.</a:t>
            </a:r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9212767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5319" y="1953578"/>
            <a:ext cx="6210236" cy="72771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27342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8CEE7-4021-430C-811C-D4B0D2B86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8D907-4189-424D-91A2-C9A057148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3"/>
          <a:stretch/>
        </p:blipFill>
        <p:spPr>
          <a:xfrm>
            <a:off x="0" y="0"/>
            <a:ext cx="9144000" cy="48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115" y="1746250"/>
            <a:ext cx="4248886" cy="857250"/>
          </a:xfrm>
        </p:spPr>
        <p:txBody>
          <a:bodyPr/>
          <a:lstStyle/>
          <a:p>
            <a:pPr algn="ctr"/>
            <a:r>
              <a:rPr lang="en-US" sz="5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/>
              <a:t>Application Layer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9185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Communications Protocols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894073"/>
            <a:ext cx="8853286" cy="126723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All communications are governed </a:t>
            </a:r>
            <a:r>
              <a:rPr lang="en-US" sz="1600" b="1" dirty="0"/>
              <a:t>by protocols.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Protocols are the </a:t>
            </a:r>
            <a:r>
              <a:rPr lang="en-US" sz="1600" b="1" dirty="0"/>
              <a:t>rules</a:t>
            </a:r>
            <a:r>
              <a:rPr lang="en-US" sz="1600" dirty="0"/>
              <a:t> that communications will follow.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These rules will vary depending on the protocol.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90" y="2224873"/>
            <a:ext cx="3911188" cy="240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68" y="2224873"/>
            <a:ext cx="4128904" cy="232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54925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Rule Establishment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0858" y="858446"/>
            <a:ext cx="8853286" cy="1339934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Individuals must </a:t>
            </a:r>
            <a:r>
              <a:rPr lang="en-US" sz="1600" b="1" dirty="0"/>
              <a:t>use established rules or agreements </a:t>
            </a:r>
            <a:r>
              <a:rPr lang="en-US" sz="1600" dirty="0"/>
              <a:t>to govern the conversation.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The first message is difficult to read because it is not formatted properly. The second shows the message properly formatted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28" y="2024578"/>
            <a:ext cx="6282050" cy="1166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53" y="3424014"/>
            <a:ext cx="6373400" cy="120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7442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Rules</a:t>
            </a:r>
            <a:br>
              <a:rPr lang="en-US" altLang="en-US" dirty="0"/>
            </a:br>
            <a:r>
              <a:rPr lang="en-US" altLang="en-US" dirty="0"/>
              <a:t>Rule Establishment (Cont.)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0858" y="858446"/>
            <a:ext cx="8853286" cy="1827604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 dirty="0"/>
              <a:t>Protocols</a:t>
            </a:r>
            <a:r>
              <a:rPr lang="en-US" sz="1800" dirty="0"/>
              <a:t> must account for the following </a:t>
            </a:r>
            <a:r>
              <a:rPr lang="en-US" sz="1800" b="1" dirty="0"/>
              <a:t>requirements</a:t>
            </a:r>
            <a:r>
              <a:rPr lang="en-US" sz="1800" dirty="0"/>
              <a:t>:</a:t>
            </a:r>
          </a:p>
          <a:p>
            <a:pPr lvl="1" algn="just"/>
            <a:r>
              <a:rPr lang="en-US" sz="1800" dirty="0"/>
              <a:t>An </a:t>
            </a:r>
            <a:r>
              <a:rPr lang="en-US" sz="1800" b="1" dirty="0"/>
              <a:t>identified sender and receiver</a:t>
            </a:r>
          </a:p>
          <a:p>
            <a:pPr lvl="1" algn="just"/>
            <a:r>
              <a:rPr lang="en-US" sz="1800" b="1" dirty="0"/>
              <a:t>Common language </a:t>
            </a:r>
            <a:r>
              <a:rPr lang="en-US" sz="1800" dirty="0"/>
              <a:t>and grammar</a:t>
            </a:r>
          </a:p>
          <a:p>
            <a:pPr lvl="1" algn="just"/>
            <a:r>
              <a:rPr lang="en-US" sz="1800" b="1" dirty="0"/>
              <a:t>Speed and timing </a:t>
            </a:r>
            <a:r>
              <a:rPr lang="en-US" sz="1800" dirty="0"/>
              <a:t>of delivery</a:t>
            </a:r>
          </a:p>
          <a:p>
            <a:pPr lvl="1" algn="just"/>
            <a:r>
              <a:rPr lang="en-US" sz="1800" b="1" dirty="0"/>
              <a:t>Confirmation or acknowledgment </a:t>
            </a:r>
            <a:r>
              <a:rPr lang="en-US" sz="1800" dirty="0"/>
              <a:t>requirements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67657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4306</Words>
  <Application>Microsoft Office PowerPoint</Application>
  <PresentationFormat>On-screen Show (16:9)</PresentationFormat>
  <Paragraphs>582</Paragraphs>
  <Slides>64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CiscoSans</vt:lpstr>
      <vt:lpstr>CiscoSans ExtraLight</vt:lpstr>
      <vt:lpstr>Montserrat</vt:lpstr>
      <vt:lpstr>PT Sans</vt:lpstr>
      <vt:lpstr>Wingdings</vt:lpstr>
      <vt:lpstr>Default Theme</vt:lpstr>
      <vt:lpstr>UCTI-Template-foundation-level</vt:lpstr>
      <vt:lpstr>PowerPoint Presentation</vt:lpstr>
      <vt:lpstr> Protocols and Models</vt:lpstr>
      <vt:lpstr>.</vt:lpstr>
      <vt:lpstr>PowerPoint Presentation</vt:lpstr>
      <vt:lpstr>The Rules</vt:lpstr>
      <vt:lpstr>The Rules Communications Fundamentals</vt:lpstr>
      <vt:lpstr>The Rules Communications Protocols</vt:lpstr>
      <vt:lpstr>The Rules Rule Establishment</vt:lpstr>
      <vt:lpstr>The Rules Rule Establishment (Cont.)</vt:lpstr>
      <vt:lpstr>The Rules Network Protocol Requirements</vt:lpstr>
      <vt:lpstr>The Rules Message Encoding</vt:lpstr>
      <vt:lpstr>PowerPoint Presentation</vt:lpstr>
      <vt:lpstr>The Rules Message Formatting and Encapsulation</vt:lpstr>
      <vt:lpstr>The Rules Message Size</vt:lpstr>
      <vt:lpstr>The Rules Message Timing</vt:lpstr>
      <vt:lpstr>The Rules Message Delivery Options</vt:lpstr>
      <vt:lpstr>The Rules A Note About the Node Icon</vt:lpstr>
      <vt:lpstr>Protocols</vt:lpstr>
      <vt:lpstr>Protocols Network Protocol Overview</vt:lpstr>
      <vt:lpstr>Protocols Network Protocol Functions</vt:lpstr>
      <vt:lpstr>Protocols Protocol Interaction</vt:lpstr>
      <vt:lpstr>Protocol Suites</vt:lpstr>
      <vt:lpstr>Protocol Suites Network Protocol Suites</vt:lpstr>
      <vt:lpstr>Protocol Suites Evolution of Protocol Suites</vt:lpstr>
      <vt:lpstr>Protocol Suites TCP/IP Protocol Example</vt:lpstr>
      <vt:lpstr>Protocol Suites TCP/IP Protocol Suite</vt:lpstr>
      <vt:lpstr>Protocol Suites TCP/IP Communication Process</vt:lpstr>
      <vt:lpstr>Standards Organizations</vt:lpstr>
      <vt:lpstr>Standards Organizations Open Standards</vt:lpstr>
      <vt:lpstr>Standards Organizations Internet Standards</vt:lpstr>
      <vt:lpstr>Standards Organizations Internet Standards (Cont.)</vt:lpstr>
      <vt:lpstr>Standards Organizations Electronic and Communications Standards</vt:lpstr>
      <vt:lpstr> Reference Models</vt:lpstr>
      <vt:lpstr>Reference Models The Benefits of Using a Layered Model</vt:lpstr>
      <vt:lpstr>Reference Models The Benefits of Using a Layered Model (Cont.)</vt:lpstr>
      <vt:lpstr>Reference Models The OSI Reference Model</vt:lpstr>
      <vt:lpstr>Reference Models The TCP/IP Reference Model</vt:lpstr>
      <vt:lpstr>Reference Models OSI and TCP/IP Model Comparison</vt:lpstr>
      <vt:lpstr> Data Encapsulation</vt:lpstr>
      <vt:lpstr>Data Encapsulation Segmenting Messages</vt:lpstr>
      <vt:lpstr>Data Encapsulation Sequencing</vt:lpstr>
      <vt:lpstr>Data Encapsulation Protocol Data Units (PDU)</vt:lpstr>
      <vt:lpstr>Data Encapsulation Encapsulation Example</vt:lpstr>
      <vt:lpstr>Data Encapsulation De-encapsulation Example</vt:lpstr>
      <vt:lpstr>Data Access</vt:lpstr>
      <vt:lpstr>Data Access Addresses</vt:lpstr>
      <vt:lpstr>Data Access Layer 3 Logical Address</vt:lpstr>
      <vt:lpstr>Data Access Layer 3 Logical Address (Cont.)</vt:lpstr>
      <vt:lpstr>Data Access Devices on the Same Network</vt:lpstr>
      <vt:lpstr>Data Access Role of the Data Link Layer Addresses: Same IP Network</vt:lpstr>
      <vt:lpstr>Data Access Devices on a Remote Network</vt:lpstr>
      <vt:lpstr>Data Access Role of the Network Layer Addresses</vt:lpstr>
      <vt:lpstr>Data Access Role of the Data Link Layer Addresses: Different IP Networks</vt:lpstr>
      <vt:lpstr>Data Access Role of the Data Link Layer Addresses: Different IP Networks (Cont.)</vt:lpstr>
      <vt:lpstr>Data Access Data Link Addresses</vt:lpstr>
      <vt:lpstr>Data Access Data Link Addresses (Cont.)</vt:lpstr>
      <vt:lpstr>Data Access Data Link Addresses (Cont.)</vt:lpstr>
      <vt:lpstr>Data Access Data Link Addresses (Cont.)</vt:lpstr>
      <vt:lpstr>.</vt:lpstr>
      <vt:lpstr> Summary</vt:lpstr>
      <vt:lpstr>Summary / Recap of Main Points</vt:lpstr>
      <vt:lpstr>Q &amp; A</vt:lpstr>
      <vt:lpstr>What To Expect Next Week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Samual</dc:creator>
  <cp:lastModifiedBy>Shahab Alizadeh</cp:lastModifiedBy>
  <cp:revision>77</cp:revision>
  <dcterms:created xsi:type="dcterms:W3CDTF">2020-12-17T03:47:03Z</dcterms:created>
  <dcterms:modified xsi:type="dcterms:W3CDTF">2023-03-01T05:58:01Z</dcterms:modified>
</cp:coreProperties>
</file>